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6"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AFA0059-5F9D-4681-8EAD-BFB29F20C47A}" type="datetimeFigureOut">
              <a:rPr lang="de-DE" smtClean="0"/>
              <a:t>14.07.2014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140713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smtClean="0"/>
              <a:t>Titelmasterformat durch Klicken bearbeiten</a:t>
            </a:r>
            <a:endParaRPr lang="de-DE"/>
          </a:p>
        </p:txBody>
      </p:sp>
      <p:sp>
        <p:nvSpPr>
          <p:cNvPr id="3" name="Inhaltsplatzhalter 2"/>
          <p:cNvSpPr>
            <a:spLocks noGrp="1"/>
          </p:cNvSpPr>
          <p:nvPr>
            <p:ph idx="1"/>
          </p:nvPr>
        </p:nvSpPr>
        <p:spPr/>
        <p:txBody>
          <a:bodyPr/>
          <a:lstStyle>
            <a:lvl2pPr marL="742950" indent="-285750">
              <a:buFont typeface="Arial" pitchFamily="34" charset="0"/>
              <a:buChar char="•"/>
              <a:defRPr/>
            </a:lvl2pPr>
            <a:lvl4pPr marL="1600200" indent="-228600">
              <a:buFont typeface="Arial" pitchFamily="34" charset="0"/>
              <a:buChar char="•"/>
              <a:defRPr/>
            </a:lvl4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fld id="{FAFA0059-5F9D-4681-8EAD-BFB29F20C47A}" type="datetimeFigureOut">
              <a:rPr lang="de-DE" smtClean="0"/>
              <a:t>14.07.2014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354175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AFA0059-5F9D-4681-8EAD-BFB29F20C47A}" type="datetimeFigureOut">
              <a:rPr lang="de-DE" smtClean="0"/>
              <a:t>14.07.2014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154044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AFA0059-5F9D-4681-8EAD-BFB29F20C47A}" type="datetimeFigureOut">
              <a:rPr lang="de-DE" smtClean="0"/>
              <a:t>14.07.2014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16457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FAFA0059-5F9D-4681-8EAD-BFB29F20C47A}" type="datetimeFigureOut">
              <a:rPr lang="de-DE" smtClean="0"/>
              <a:t>14.07.2014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143682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AFA0059-5F9D-4681-8EAD-BFB29F20C47A}" type="datetimeFigureOut">
              <a:rPr lang="de-DE" smtClean="0"/>
              <a:t>14.07.2014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63501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AFA0059-5F9D-4681-8EAD-BFB29F20C47A}" type="datetimeFigureOut">
              <a:rPr lang="de-DE" smtClean="0"/>
              <a:t>14.07.2014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FC7ACC-013A-43DE-AD4B-CD16BC8CE2FD}" type="slidenum">
              <a:rPr lang="de-DE" smtClean="0"/>
              <a:t>‹Nr.›</a:t>
            </a:fld>
            <a:endParaRPr lang="de-DE"/>
          </a:p>
        </p:txBody>
      </p:sp>
    </p:spTree>
    <p:extLst>
      <p:ext uri="{BB962C8B-B14F-4D97-AF65-F5344CB8AC3E}">
        <p14:creationId xmlns:p14="http://schemas.microsoft.com/office/powerpoint/2010/main" val="123569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AFA0059-5F9D-4681-8EAD-BFB29F20C47A}" type="datetimeFigureOut">
              <a:rPr lang="de-DE" smtClean="0"/>
              <a:t>14.07.2014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FC7ACC-013A-43DE-AD4B-CD16BC8CE2FD}" type="slidenum">
              <a:rPr lang="de-DE" smtClean="0"/>
              <a:t>‹Nr.›</a:t>
            </a:fld>
            <a:endParaRPr lang="de-DE"/>
          </a:p>
        </p:txBody>
      </p:sp>
      <p:sp>
        <p:nvSpPr>
          <p:cNvPr id="8"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smtClean="0"/>
          </a:p>
        </p:txBody>
      </p:sp>
    </p:spTree>
    <p:extLst>
      <p:ext uri="{BB962C8B-B14F-4D97-AF65-F5344CB8AC3E}">
        <p14:creationId xmlns:p14="http://schemas.microsoft.com/office/powerpoint/2010/main" val="137751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555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l" rtl="0" eaLnBrk="1" fontAlgn="base" hangingPunct="1">
              <a:spcBef>
                <a:spcPct val="0"/>
              </a:spcBef>
              <a:spcAft>
                <a:spcPct val="0"/>
              </a:spcAft>
            </a:pPr>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fontAlgn="base">
              <a:spcAft>
                <a:spcPct val="0"/>
              </a:spcAft>
            </a:pPr>
            <a:r>
              <a:rPr lang="de-DE" dirty="0" smtClean="0"/>
              <a:t>Textmasterformat bearbeiten</a:t>
            </a:r>
          </a:p>
          <a:p>
            <a:pPr lvl="1" fontAlgn="base">
              <a:spcAft>
                <a:spcPct val="0"/>
              </a:spcAft>
              <a:buChar char="•"/>
            </a:pPr>
            <a:r>
              <a:rPr lang="de-DE" dirty="0" smtClean="0"/>
              <a:t>Zweite Ebene</a:t>
            </a:r>
          </a:p>
          <a:p>
            <a:pPr lvl="2" fontAlgn="base">
              <a:spcAft>
                <a:spcPct val="0"/>
              </a:spcAft>
            </a:pPr>
            <a:r>
              <a:rPr lang="de-DE" dirty="0" smtClean="0"/>
              <a:t>Dritte Ebene</a:t>
            </a:r>
          </a:p>
          <a:p>
            <a:pPr lvl="3" fontAlgn="base">
              <a:spcAft>
                <a:spcPct val="0"/>
              </a:spcAft>
              <a:buChar char="•"/>
            </a:pPr>
            <a:r>
              <a:rPr lang="de-DE" dirty="0" smtClean="0"/>
              <a:t>Vierte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A0059-5F9D-4681-8EAD-BFB29F20C47A}" type="datetimeFigureOut">
              <a:rPr lang="de-DE" smtClean="0"/>
              <a:t>14.07.2014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C7ACC-013A-43DE-AD4B-CD16BC8CE2FD}" type="slidenum">
              <a:rPr lang="de-DE" smtClean="0"/>
              <a:t>‹Nr.›</a:t>
            </a:fld>
            <a:endParaRPr lang="de-DE"/>
          </a:p>
        </p:txBody>
      </p:sp>
      <p:pic>
        <p:nvPicPr>
          <p:cNvPr id="7" name="Picture 9" descr="KVJS-RGB-300-Schrif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89675" y="260350"/>
            <a:ext cx="23860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8"/>
          <p:cNvSpPr>
            <a:spLocks/>
          </p:cNvSpPr>
          <p:nvPr/>
        </p:nvSpPr>
        <p:spPr bwMode="auto">
          <a:xfrm>
            <a:off x="358775" y="1600200"/>
            <a:ext cx="6950075" cy="4763"/>
          </a:xfrm>
          <a:custGeom>
            <a:avLst/>
            <a:gdLst>
              <a:gd name="T0" fmla="*/ 0 w 4378"/>
              <a:gd name="T1" fmla="*/ 0 h 3"/>
              <a:gd name="T2" fmla="*/ 6950075 w 4378"/>
              <a:gd name="T3" fmla="*/ 4763 h 3"/>
              <a:gd name="T4" fmla="*/ 0 60000 65536"/>
              <a:gd name="T5" fmla="*/ 0 60000 65536"/>
            </a:gdLst>
            <a:ahLst/>
            <a:cxnLst>
              <a:cxn ang="T4">
                <a:pos x="T0" y="T1"/>
              </a:cxn>
              <a:cxn ang="T5">
                <a:pos x="T2" y="T3"/>
              </a:cxn>
            </a:cxnLst>
            <a:rect l="0" t="0" r="r" b="b"/>
            <a:pathLst>
              <a:path w="4378" h="3">
                <a:moveTo>
                  <a:pt x="0" y="0"/>
                </a:moveTo>
                <a:lnTo>
                  <a:pt x="4378" y="3"/>
                </a:lnTo>
              </a:path>
            </a:pathLst>
          </a:custGeom>
          <a:solidFill>
            <a:schemeClr val="tx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75647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lang="de-DE" sz="4000" b="1" kern="1200" dirty="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de-DE" sz="3200" kern="1200" smtClean="0">
          <a:solidFill>
            <a:srgbClr val="0C5A96"/>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de-DE" sz="2800" kern="1200" smtClean="0">
          <a:solidFill>
            <a:srgbClr val="0C5A96"/>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de-DE" sz="2400" kern="1200" smtClean="0">
          <a:solidFill>
            <a:srgbClr val="0C5A96"/>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de-DE" sz="2000" kern="1200" smtClean="0">
          <a:solidFill>
            <a:srgbClr val="0C5A96"/>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de-D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Landesjugendhilfeausschuss</a:t>
            </a:r>
            <a:br>
              <a:rPr lang="de-DE" dirty="0" smtClean="0"/>
            </a:br>
            <a:r>
              <a:rPr lang="de-DE" dirty="0" smtClean="0"/>
              <a:t>09.07.2014</a:t>
            </a:r>
            <a:endParaRPr lang="de-DE" dirty="0"/>
          </a:p>
        </p:txBody>
      </p:sp>
      <p:sp>
        <p:nvSpPr>
          <p:cNvPr id="3" name="Untertitel 2"/>
          <p:cNvSpPr>
            <a:spLocks noGrp="1"/>
          </p:cNvSpPr>
          <p:nvPr>
            <p:ph type="subTitle" idx="1"/>
          </p:nvPr>
        </p:nvSpPr>
        <p:spPr/>
        <p:txBody>
          <a:bodyPr/>
          <a:lstStyle/>
          <a:p>
            <a:r>
              <a:rPr lang="de-DE" dirty="0" smtClean="0"/>
              <a:t>TOP 2 </a:t>
            </a:r>
          </a:p>
          <a:p>
            <a:r>
              <a:rPr lang="de-DE" dirty="0" smtClean="0"/>
              <a:t>Entwicklungen in der Kindertagespflege</a:t>
            </a:r>
            <a:endParaRPr lang="de-DE" dirty="0"/>
          </a:p>
        </p:txBody>
      </p:sp>
    </p:spTree>
    <p:extLst>
      <p:ext uri="{BB962C8B-B14F-4D97-AF65-F5344CB8AC3E}">
        <p14:creationId xmlns:p14="http://schemas.microsoft.com/office/powerpoint/2010/main" val="412462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2.6 Einbeziehung der Kindertagespflege in die örtliche Bedarfsplanung</a:t>
            </a:r>
          </a:p>
          <a:p>
            <a:pPr marL="0" indent="0">
              <a:buNone/>
            </a:pPr>
            <a:endParaRPr lang="de-DE" sz="2400" dirty="0"/>
          </a:p>
          <a:p>
            <a:pPr marL="0" indent="0">
              <a:buNone/>
            </a:pPr>
            <a:r>
              <a:rPr lang="de-DE" sz="2400" dirty="0" smtClean="0"/>
              <a:t>In 30 Stadt- und Landkreisen ist die Kindertagespflege fester Bestandteil der örtlichen Bedarfsplanung (enge Absprachen mit den örtlichen Tageselternvereinen, landkreisweit gesteuerte Planungsgespräche oder mittels fester Quotenregelungen).</a:t>
            </a:r>
            <a:endParaRPr lang="de-DE" sz="2400" dirty="0"/>
          </a:p>
        </p:txBody>
      </p:sp>
    </p:spTree>
    <p:extLst>
      <p:ext uri="{BB962C8B-B14F-4D97-AF65-F5344CB8AC3E}">
        <p14:creationId xmlns:p14="http://schemas.microsoft.com/office/powerpoint/2010/main" val="1511434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2.7 „Blitzumfrage“ zur Kindertagespflege in anderen geeigneten Räumen</a:t>
            </a:r>
          </a:p>
          <a:p>
            <a:pPr marL="0" indent="0">
              <a:buNone/>
            </a:pPr>
            <a:endParaRPr lang="de-DE" sz="2400" dirty="0"/>
          </a:p>
          <a:p>
            <a:pPr marL="0" indent="0">
              <a:buNone/>
            </a:pPr>
            <a:r>
              <a:rPr lang="de-DE" sz="2400" dirty="0" smtClean="0"/>
              <a:t>In Baden-Württemberg gibt es </a:t>
            </a:r>
          </a:p>
          <a:p>
            <a:r>
              <a:rPr lang="de-DE" sz="2400" dirty="0" smtClean="0"/>
              <a:t>369 Kindertagespflegestellen (andere geeignete Räume)</a:t>
            </a:r>
          </a:p>
          <a:p>
            <a:r>
              <a:rPr lang="de-DE" sz="2400" dirty="0" smtClean="0"/>
              <a:t>804 Tagespflegepersonen betreuen</a:t>
            </a:r>
          </a:p>
          <a:p>
            <a:pPr marL="704850" lvl="1" indent="-342900">
              <a:buFont typeface="Symbol" panose="05050102010706020507" pitchFamily="18" charset="2"/>
              <a:buChar char="-"/>
            </a:pPr>
            <a:r>
              <a:rPr lang="de-DE" sz="2400" dirty="0" smtClean="0"/>
              <a:t>2.610 Kinder, davon</a:t>
            </a:r>
          </a:p>
          <a:p>
            <a:pPr marL="704850" lvl="1" indent="-342900">
              <a:buFont typeface="Symbol" panose="05050102010706020507" pitchFamily="18" charset="2"/>
              <a:buChar char="-"/>
            </a:pPr>
            <a:r>
              <a:rPr lang="de-DE" sz="2400" dirty="0" smtClean="0"/>
              <a:t>2.231 Kinder unter 3 Jahren.</a:t>
            </a:r>
            <a:r>
              <a:rPr lang="de-DE" sz="2000" dirty="0" smtClean="0"/>
              <a:t> </a:t>
            </a:r>
            <a:endParaRPr lang="de-DE" sz="2000" dirty="0"/>
          </a:p>
        </p:txBody>
      </p:sp>
    </p:spTree>
    <p:extLst>
      <p:ext uri="{BB962C8B-B14F-4D97-AF65-F5344CB8AC3E}">
        <p14:creationId xmlns:p14="http://schemas.microsoft.com/office/powerpoint/2010/main" val="172206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3. Bewertung und weiteres Vorgehen</a:t>
            </a:r>
          </a:p>
          <a:p>
            <a:pPr marL="0" indent="0">
              <a:buNone/>
            </a:pPr>
            <a:r>
              <a:rPr lang="de-DE" sz="2400" dirty="0" smtClean="0"/>
              <a:t>Alle Fragestellungen, die in den letzten Monaten besonders diskutiert worden sind (z.B. laufende Geldleistung, Kostenbeteiligung, Personalschlüssel) wurden in die landesweiten Empfehlungen aufgenommen und begonnen, in der Praxis vor Ort umzusetzen.</a:t>
            </a:r>
          </a:p>
          <a:p>
            <a:pPr marL="0" indent="0">
              <a:buNone/>
            </a:pPr>
            <a:r>
              <a:rPr lang="de-DE" sz="2400" b="1" dirty="0" smtClean="0"/>
              <a:t>Weitere gemeinsame Aufgaben </a:t>
            </a:r>
            <a:r>
              <a:rPr lang="de-DE" sz="2400" dirty="0" smtClean="0"/>
              <a:t>sind in den Bereichen</a:t>
            </a:r>
          </a:p>
          <a:p>
            <a:r>
              <a:rPr lang="de-DE" sz="2400" dirty="0" smtClean="0"/>
              <a:t>Fluktuation von Tagespflegepersonen,</a:t>
            </a:r>
          </a:p>
          <a:p>
            <a:r>
              <a:rPr lang="de-DE" sz="2400" dirty="0" smtClean="0"/>
              <a:t>Verstärkte Nutzung der passiven Tagespflegepersonen,</a:t>
            </a:r>
          </a:p>
          <a:p>
            <a:r>
              <a:rPr lang="de-DE" sz="2400" dirty="0" smtClean="0"/>
              <a:t>Personalschlüssel </a:t>
            </a:r>
          </a:p>
          <a:p>
            <a:pPr marL="0" indent="0">
              <a:buNone/>
            </a:pPr>
            <a:r>
              <a:rPr lang="de-DE" sz="2400" dirty="0" smtClean="0"/>
              <a:t>zu sehen.</a:t>
            </a:r>
          </a:p>
          <a:p>
            <a:pPr marL="0" indent="0">
              <a:buNone/>
            </a:pPr>
            <a:endParaRPr lang="de-DE" sz="2400" dirty="0"/>
          </a:p>
        </p:txBody>
      </p:sp>
    </p:spTree>
    <p:extLst>
      <p:ext uri="{BB962C8B-B14F-4D97-AF65-F5344CB8AC3E}">
        <p14:creationId xmlns:p14="http://schemas.microsoft.com/office/powerpoint/2010/main" val="3653069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sz="3200" dirty="0"/>
          </a:p>
        </p:txBody>
      </p:sp>
      <p:sp>
        <p:nvSpPr>
          <p:cNvPr id="3" name="Inhaltsplatzhalter 2"/>
          <p:cNvSpPr>
            <a:spLocks noGrp="1"/>
          </p:cNvSpPr>
          <p:nvPr>
            <p:ph idx="1"/>
          </p:nvPr>
        </p:nvSpPr>
        <p:spPr/>
        <p:txBody>
          <a:bodyPr/>
          <a:lstStyle/>
          <a:p>
            <a:pPr marL="0" indent="0">
              <a:buNone/>
            </a:pPr>
            <a:endParaRPr lang="de-DE" sz="2400" dirty="0" smtClean="0"/>
          </a:p>
          <a:p>
            <a:pPr marL="0" indent="0">
              <a:buNone/>
            </a:pPr>
            <a:endParaRPr lang="de-DE" sz="2400" dirty="0"/>
          </a:p>
          <a:p>
            <a:pPr marL="0" indent="0">
              <a:buNone/>
            </a:pPr>
            <a:endParaRPr lang="de-DE" sz="2400" dirty="0" smtClean="0"/>
          </a:p>
          <a:p>
            <a:pPr marL="0" indent="0" algn="ctr">
              <a:buNone/>
            </a:pPr>
            <a:endParaRPr lang="de-DE" sz="2400" dirty="0" smtClean="0"/>
          </a:p>
          <a:p>
            <a:pPr marL="0" indent="0" algn="ctr">
              <a:buNone/>
            </a:pPr>
            <a:r>
              <a:rPr lang="de-DE" dirty="0" smtClean="0"/>
              <a:t>Vielen Dank für Ihre Aufmerksamkeit!</a:t>
            </a:r>
            <a:endParaRPr lang="de-DE" dirty="0"/>
          </a:p>
        </p:txBody>
      </p:sp>
    </p:spTree>
    <p:extLst>
      <p:ext uri="{BB962C8B-B14F-4D97-AF65-F5344CB8AC3E}">
        <p14:creationId xmlns:p14="http://schemas.microsoft.com/office/powerpoint/2010/main" val="980790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dirty="0" smtClean="0"/>
              <a:t>Zum Stichtag 01.03.2014 erfolgte die fünfte Erhebung zur Entwicklung der Kindertagespflege in Baden-Württemberg.</a:t>
            </a:r>
          </a:p>
          <a:p>
            <a:pPr marL="0" indent="0">
              <a:buNone/>
            </a:pPr>
            <a:endParaRPr lang="de-DE" sz="2400" dirty="0" smtClean="0"/>
          </a:p>
          <a:p>
            <a:pPr marL="0" indent="0">
              <a:buNone/>
            </a:pPr>
            <a:r>
              <a:rPr lang="de-DE" sz="2400" dirty="0" smtClean="0"/>
              <a:t>Der Fragebogen wurde gemeinsam mit dem Landesverband der Tagesmüttervereine Baden-Württemberg e.V. entwickelt und mit den Kommunalen Landesverbänden und dem Kultusministerium abgestimmt.</a:t>
            </a:r>
          </a:p>
          <a:p>
            <a:pPr marL="0" indent="0">
              <a:buNone/>
            </a:pPr>
            <a:endParaRPr lang="de-DE" sz="2400" b="1" dirty="0" smtClean="0"/>
          </a:p>
          <a:p>
            <a:pPr marL="0" indent="0">
              <a:buNone/>
            </a:pPr>
            <a:r>
              <a:rPr lang="de-DE" sz="2400" b="1" dirty="0" smtClean="0"/>
              <a:t>Alle 46 Jugendämter in Baden-Württemberg haben sich daran beteiligt</a:t>
            </a:r>
            <a:r>
              <a:rPr lang="de-DE" sz="2400" dirty="0" smtClean="0"/>
              <a:t>.</a:t>
            </a:r>
            <a:endParaRPr lang="de-DE" sz="2400" dirty="0"/>
          </a:p>
        </p:txBody>
      </p:sp>
    </p:spTree>
    <p:extLst>
      <p:ext uri="{BB962C8B-B14F-4D97-AF65-F5344CB8AC3E}">
        <p14:creationId xmlns:p14="http://schemas.microsoft.com/office/powerpoint/2010/main" val="892356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2.1 Ausgestaltung der laufenden Geldleistung in Baden-Württemberg:</a:t>
            </a:r>
          </a:p>
          <a:p>
            <a:pPr marL="0" indent="0">
              <a:buNone/>
            </a:pPr>
            <a:endParaRPr lang="de-DE" sz="2400" dirty="0"/>
          </a:p>
          <a:p>
            <a:r>
              <a:rPr lang="de-DE" sz="2400" b="1" dirty="0" smtClean="0"/>
              <a:t>Alle 46 Jugendämter setzen die Gemeinsamen Empfehlungen zur laufenden Geldleistung vom 05.04.2012 um</a:t>
            </a:r>
            <a:r>
              <a:rPr lang="de-DE" sz="2400" dirty="0" smtClean="0"/>
              <a:t>.</a:t>
            </a:r>
          </a:p>
          <a:p>
            <a:r>
              <a:rPr lang="de-DE" sz="2400" dirty="0" smtClean="0"/>
              <a:t>22 Jugendämter liegen über den empfohlen Werten, </a:t>
            </a:r>
          </a:p>
          <a:p>
            <a:r>
              <a:rPr lang="de-DE" sz="2400" dirty="0" smtClean="0"/>
              <a:t>davon gewähren 20 Jugendämter in pragmatischer Weise 5,50 Euro pro Stunde für Kinder im Alter von 0-14 Jahren.</a:t>
            </a:r>
            <a:endParaRPr lang="de-DE" sz="2400" dirty="0"/>
          </a:p>
        </p:txBody>
      </p:sp>
    </p:spTree>
    <p:extLst>
      <p:ext uri="{BB962C8B-B14F-4D97-AF65-F5344CB8AC3E}">
        <p14:creationId xmlns:p14="http://schemas.microsoft.com/office/powerpoint/2010/main" val="1872001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2.2 Ausgestaltung der laufenden Geldleistung in anderen Bundesländern</a:t>
            </a:r>
          </a:p>
          <a:p>
            <a:pPr marL="0" indent="0">
              <a:buNone/>
            </a:pPr>
            <a:endParaRPr lang="de-DE" sz="2400" dirty="0"/>
          </a:p>
          <a:p>
            <a:pPr marL="0" indent="0">
              <a:buNone/>
            </a:pPr>
            <a:r>
              <a:rPr lang="de-DE" sz="2400" dirty="0" smtClean="0"/>
              <a:t>Eine aktuelle Umfrage bei den anderen Bundesländern ergibt: Die Höhe der laufenden Geldleistung beträgt im Bundesdurchschnitt ca. 3,55 Euro pro Kind und Stunde.</a:t>
            </a:r>
            <a:endParaRPr lang="de-DE" sz="2400" dirty="0"/>
          </a:p>
        </p:txBody>
      </p:sp>
    </p:spTree>
    <p:extLst>
      <p:ext uri="{BB962C8B-B14F-4D97-AF65-F5344CB8AC3E}">
        <p14:creationId xmlns:p14="http://schemas.microsoft.com/office/powerpoint/2010/main" val="1785297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2.3 Entwicklung der Tagespflegeverhältnisse und tätigen Tagespflegepersonen in Baden-Württemberg</a:t>
            </a:r>
          </a:p>
          <a:p>
            <a:pPr marL="0" indent="0">
              <a:buNone/>
            </a:pPr>
            <a:r>
              <a:rPr lang="de-DE" sz="2400" dirty="0" smtClean="0"/>
              <a:t>Zum Stichtag betreuten</a:t>
            </a:r>
          </a:p>
          <a:p>
            <a:r>
              <a:rPr lang="de-DE" sz="2400" dirty="0" smtClean="0"/>
              <a:t>  7.062 aktive Tagespflegepersonen</a:t>
            </a:r>
          </a:p>
          <a:p>
            <a:r>
              <a:rPr lang="de-DE" sz="2400" dirty="0" smtClean="0"/>
              <a:t>20.170 Kinder, davon</a:t>
            </a:r>
          </a:p>
          <a:p>
            <a:r>
              <a:rPr lang="de-DE" sz="2400" dirty="0" smtClean="0"/>
              <a:t>10.194 Kinder (50,54 %) unter 3 Jahren.</a:t>
            </a:r>
          </a:p>
          <a:p>
            <a:pPr marL="0" indent="0">
              <a:buNone/>
            </a:pPr>
            <a:endParaRPr lang="de-DE" sz="2400" dirty="0" smtClean="0"/>
          </a:p>
          <a:p>
            <a:pPr marL="0" indent="0">
              <a:buNone/>
            </a:pPr>
            <a:r>
              <a:rPr lang="de-DE" sz="2400" dirty="0" smtClean="0"/>
              <a:t>Im Zeitraum zwischen 02.03.2013 und 01.03.2014 wurden</a:t>
            </a:r>
          </a:p>
          <a:p>
            <a:r>
              <a:rPr lang="de-DE" sz="2400" dirty="0" smtClean="0"/>
              <a:t>1.457 neue Tagespflegepersonen gewonnen</a:t>
            </a:r>
          </a:p>
          <a:p>
            <a:r>
              <a:rPr lang="de-DE" sz="2400" dirty="0" smtClean="0"/>
              <a:t>1.628 Tagespflegepersonen sind ausgeschieden.</a:t>
            </a:r>
            <a:endParaRPr lang="de-DE" sz="2400" dirty="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3988162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2.4 Verwendung der FAG-Zuweisungen für fachliche Beratung und Begleitung …., Personalschlüssel</a:t>
            </a:r>
          </a:p>
          <a:p>
            <a:pPr marL="0" indent="0">
              <a:buNone/>
            </a:pPr>
            <a:endParaRPr lang="de-DE" sz="2400" dirty="0" smtClean="0"/>
          </a:p>
          <a:p>
            <a:r>
              <a:rPr lang="de-DE" sz="2400" b="1" dirty="0" smtClean="0"/>
              <a:t>Alle 46 Jugendämter wenden mind. 15 % der FAG-Zuweisungen für die fachliche Beratung und Begleitung auf</a:t>
            </a:r>
            <a:r>
              <a:rPr lang="de-DE" sz="2400" dirty="0" smtClean="0"/>
              <a:t>, davon setzen</a:t>
            </a:r>
          </a:p>
          <a:p>
            <a:r>
              <a:rPr lang="de-DE" sz="2400" dirty="0" smtClean="0"/>
              <a:t>16 Jugendämter mehr als 15 % für die fachliche Beratung und Begleitung ein.</a:t>
            </a:r>
            <a:endParaRPr lang="de-DE" sz="2400" dirty="0"/>
          </a:p>
        </p:txBody>
      </p:sp>
    </p:spTree>
    <p:extLst>
      <p:ext uri="{BB962C8B-B14F-4D97-AF65-F5344CB8AC3E}">
        <p14:creationId xmlns:p14="http://schemas.microsoft.com/office/powerpoint/2010/main" val="420813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2.4 …. Personalschlüssel</a:t>
            </a:r>
          </a:p>
          <a:p>
            <a:r>
              <a:rPr lang="de-DE" sz="2400" b="1" dirty="0" smtClean="0"/>
              <a:t>29 Jugendämter haben die empfohlene Bandbreite von 1:90 bis 1:130 bereits jetzt erreicht, 6 dieser Jugendämter berichten sogar von einem besseren Personalschlüssel</a:t>
            </a:r>
            <a:r>
              <a:rPr lang="de-DE" sz="2400" dirty="0" smtClean="0"/>
              <a:t>.</a:t>
            </a:r>
          </a:p>
          <a:p>
            <a:r>
              <a:rPr lang="de-DE" sz="2400" dirty="0" smtClean="0"/>
              <a:t>In 10 Jugendamtsbezirken gilt ein Personalschlüssel von 1:131 bis 1:200.</a:t>
            </a:r>
          </a:p>
          <a:p>
            <a:r>
              <a:rPr lang="de-DE" sz="2400" dirty="0" smtClean="0"/>
              <a:t>In 5 Jugendamtsbezirken bewegt sich der Personalschlüssel zwischen 1:201 und 1:478.</a:t>
            </a:r>
          </a:p>
          <a:p>
            <a:r>
              <a:rPr lang="de-DE" sz="2400" dirty="0" smtClean="0"/>
              <a:t>In 2 Jugendamtsbezirken wird der Personalschlüssel aktuell verhandelt.</a:t>
            </a:r>
            <a:endParaRPr lang="de-DE" sz="2400" dirty="0"/>
          </a:p>
        </p:txBody>
      </p:sp>
    </p:spTree>
    <p:extLst>
      <p:ext uri="{BB962C8B-B14F-4D97-AF65-F5344CB8AC3E}">
        <p14:creationId xmlns:p14="http://schemas.microsoft.com/office/powerpoint/2010/main" val="4063634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2.4 …. Personalschlüssel – einvernehmliche Erweiterung der Fragestellungen</a:t>
            </a:r>
          </a:p>
          <a:p>
            <a:pPr marL="0" indent="0">
              <a:buNone/>
            </a:pPr>
            <a:r>
              <a:rPr lang="de-DE" sz="2400" b="1" dirty="0" smtClean="0"/>
              <a:t>Kein repräsentatives Ergebnis</a:t>
            </a:r>
            <a:r>
              <a:rPr lang="de-DE" sz="2400" dirty="0" smtClean="0"/>
              <a:t>: </a:t>
            </a:r>
          </a:p>
          <a:p>
            <a:pPr marL="0" indent="0">
              <a:buNone/>
            </a:pPr>
            <a:r>
              <a:rPr lang="de-DE" sz="2400" dirty="0" smtClean="0"/>
              <a:t>36 Jugendämter haben hierzu eine Rückmeldung gegeben, jedoch mit sehr unterschiedlichen Angaben zu den einzelnen Aufschlüsselungen (Gesamtangaben von Vollzeitkräften ohne Entgeltangaben, Gesamtangaben mit Nennung von Zusatzleistungen inklusive, Teilangaben nur zur Qualifizierung oder nur zur Finanzierung von Geschäftsführung o. ä.).</a:t>
            </a:r>
            <a:endParaRPr lang="de-DE" sz="2400" dirty="0"/>
          </a:p>
        </p:txBody>
      </p:sp>
    </p:spTree>
    <p:extLst>
      <p:ext uri="{BB962C8B-B14F-4D97-AF65-F5344CB8AC3E}">
        <p14:creationId xmlns:p14="http://schemas.microsoft.com/office/powerpoint/2010/main" val="2922833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Ergebnisse der aktuellen Stichtagserhebung</a:t>
            </a:r>
            <a:endParaRPr lang="de-DE" sz="3200" dirty="0"/>
          </a:p>
        </p:txBody>
      </p:sp>
      <p:sp>
        <p:nvSpPr>
          <p:cNvPr id="3" name="Inhaltsplatzhalter 2"/>
          <p:cNvSpPr>
            <a:spLocks noGrp="1"/>
          </p:cNvSpPr>
          <p:nvPr>
            <p:ph idx="1"/>
          </p:nvPr>
        </p:nvSpPr>
        <p:spPr/>
        <p:txBody>
          <a:bodyPr/>
          <a:lstStyle/>
          <a:p>
            <a:pPr marL="0" indent="0">
              <a:buNone/>
            </a:pPr>
            <a:r>
              <a:rPr lang="de-DE" sz="2400" b="1" dirty="0" smtClean="0"/>
              <a:t>2.5 Kostenbeteiligung der Eltern in der Kindertagespflege</a:t>
            </a:r>
          </a:p>
          <a:p>
            <a:pPr marL="0" indent="0">
              <a:buNone/>
            </a:pPr>
            <a:endParaRPr lang="de-DE" sz="2400" b="1" dirty="0"/>
          </a:p>
          <a:p>
            <a:r>
              <a:rPr lang="de-DE" sz="2400" dirty="0" smtClean="0"/>
              <a:t>Von 20 Jugendämtern wurde mitgeteilt, dass die Kostenbeteiligung für Eltern bereits zum Stichtag kreisweit geringer war als in den gemeinsamen Hinweisen und den bisher veröffentlichten Musterkostenbeitragstabellen vom 17.05.2009.</a:t>
            </a:r>
          </a:p>
          <a:p>
            <a:r>
              <a:rPr lang="de-DE" sz="2400" dirty="0" smtClean="0"/>
              <a:t>Darüber hinaus </a:t>
            </a:r>
            <a:r>
              <a:rPr lang="de-DE" sz="2400" smtClean="0"/>
              <a:t>werden in 11 </a:t>
            </a:r>
            <a:r>
              <a:rPr lang="de-DE" sz="2400" dirty="0" smtClean="0"/>
              <a:t>Stadt- und Landkreisen von kreisangehörigen Städten und Gemeinden Zuschüsse an die abgebenden Eltern gewährt.</a:t>
            </a:r>
            <a:endParaRPr lang="de-DE" sz="2400" dirty="0"/>
          </a:p>
        </p:txBody>
      </p:sp>
    </p:spTree>
    <p:extLst>
      <p:ext uri="{BB962C8B-B14F-4D97-AF65-F5344CB8AC3E}">
        <p14:creationId xmlns:p14="http://schemas.microsoft.com/office/powerpoint/2010/main" val="2478127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KVJS_Vorlage">
  <a:themeElements>
    <a:clrScheme name="KVJS">
      <a:dk1>
        <a:srgbClr val="0C5A96"/>
      </a:dk1>
      <a:lt1>
        <a:srgbClr val="FFFFFF"/>
      </a:lt1>
      <a:dk2>
        <a:srgbClr val="0C5A96"/>
      </a:dk2>
      <a:lt2>
        <a:srgbClr val="FFFFFF"/>
      </a:lt2>
      <a:accent1>
        <a:srgbClr val="C5E1FE"/>
      </a:accent1>
      <a:accent2>
        <a:srgbClr val="4C80AF"/>
      </a:accent2>
      <a:accent3>
        <a:srgbClr val="084370"/>
      </a:accent3>
      <a:accent4>
        <a:srgbClr val="D8D8D8"/>
      </a:accent4>
      <a:accent5>
        <a:srgbClr val="7F7F7F"/>
      </a:accent5>
      <a:accent6>
        <a:srgbClr val="2E3C45"/>
      </a:accent6>
      <a:hlink>
        <a:srgbClr val="306060"/>
      </a:hlink>
      <a:folHlink>
        <a:srgbClr val="5EAEAE"/>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KVJS_Vorlage</Template>
  <TotalTime>0</TotalTime>
  <Words>586</Words>
  <Application>Microsoft Office PowerPoint</Application>
  <PresentationFormat>Bildschirmpräsentation (4:3)</PresentationFormat>
  <Paragraphs>74</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KVJS_Vorlage</vt:lpstr>
      <vt:lpstr>Landesjugendhilfeausschuss 09.07.2014</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Ergebnisse der aktuellen Stichtagserhebung</vt:lpstr>
      <vt:lpstr>PowerPoint-Präsentation</vt:lpstr>
    </vt:vector>
  </TitlesOfParts>
  <Company>kvjs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Landesjugendhilfeausschuss 09.07.2014</dc:title>
  <dc:creator>Samara, Evelyn</dc:creator>
  <cp:lastModifiedBy>Elpelt, Martina</cp:lastModifiedBy>
  <cp:revision>14</cp:revision>
  <dcterms:created xsi:type="dcterms:W3CDTF">2014-07-07T13:09:17Z</dcterms:created>
  <dcterms:modified xsi:type="dcterms:W3CDTF">2014-07-14T11:06:04Z</dcterms:modified>
  <cp:category>Vorlage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fgezeichnet von">
    <vt:lpwstr>mf</vt:lpwstr>
  </property>
</Properties>
</file>