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66" r:id="rId5"/>
    <p:sldId id="258" r:id="rId6"/>
    <p:sldId id="259" r:id="rId7"/>
    <p:sldId id="262" r:id="rId8"/>
    <p:sldId id="261" r:id="rId9"/>
    <p:sldId id="269" r:id="rId10"/>
    <p:sldId id="264" r:id="rId11"/>
    <p:sldId id="265" r:id="rId12"/>
    <p:sldId id="267" r:id="rId13"/>
    <p:sldId id="268" r:id="rId14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ngert, Benjamin" initials="B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0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BA64F83D-84C9-46F8-9AA0-B5839637C762}" type="datetimeFigureOut">
              <a:rPr lang="de-DE" smtClean="0"/>
              <a:t>07.07.2015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5A3F61D4-6C1F-4EBD-A90D-12AFBDE36F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430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967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967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42235A7E-9703-4979-B181-C2A8CF85CF1F}" type="datetimeFigureOut">
              <a:rPr lang="de-DE" smtClean="0"/>
              <a:t>07.07.2015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606" y="4715629"/>
            <a:ext cx="5438464" cy="4467939"/>
          </a:xfrm>
          <a:prstGeom prst="rect">
            <a:avLst/>
          </a:prstGeom>
        </p:spPr>
        <p:txBody>
          <a:bodyPr vert="horz" lIns="92153" tIns="46077" rIns="92153" bIns="46077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4958" cy="496966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098" y="9429671"/>
            <a:ext cx="2944958" cy="496966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56F709D9-9E6A-42F8-A6B3-761B262EE3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089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F4F8-A02D-402D-8873-98B90CD274CD}" type="datetime1">
              <a:rPr lang="de-DE" smtClean="0"/>
              <a:t>07.07.2015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13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Arial" pitchFamily="34" charset="0"/>
              <a:buChar char="•"/>
              <a:defRPr/>
            </a:lvl2pPr>
            <a:lvl4pPr marL="1600200" indent="-228600">
              <a:buFont typeface="Arial" pitchFamily="34" charset="0"/>
              <a:buChar char="•"/>
              <a:defRPr/>
            </a:lvl4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9EDC8-01C1-42BF-B1AC-C68AB778775B}" type="datetime1">
              <a:rPr lang="de-DE" smtClean="0"/>
              <a:t>07.07.2015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75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9A95-2501-4160-9578-87B1DD5CFA6E}" type="datetime1">
              <a:rPr lang="de-DE" smtClean="0"/>
              <a:t>07.07.2015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44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032F-D07F-4FA0-9157-63C614E6433E}" type="datetime1">
              <a:rPr lang="de-DE" smtClean="0"/>
              <a:t>07.07.2015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7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08AB-82C9-41A2-BE19-71C8CF3AB946}" type="datetime1">
              <a:rPr lang="de-DE" smtClean="0"/>
              <a:t>07.07.2015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82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0848-2101-4616-8E49-F95C9A03E260}" type="datetime1">
              <a:rPr lang="de-DE" smtClean="0"/>
              <a:t>07.07.2015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01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EC7-943B-4A46-B9EA-C609813913BE}" type="datetime1">
              <a:rPr lang="de-DE" smtClean="0"/>
              <a:t>07.07.2015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69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B84D-35F5-48E7-8E6A-4564D9F49669}" type="datetime1">
              <a:rPr lang="de-DE" smtClean="0"/>
              <a:t>07.07.2015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7751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Aft>
                <a:spcPct val="0"/>
              </a:spcAft>
            </a:pPr>
            <a:r>
              <a:rPr lang="de-DE" dirty="0" smtClean="0"/>
              <a:t>Textmasterformat bearbeiten</a:t>
            </a:r>
          </a:p>
          <a:p>
            <a:pPr lvl="1" fontAlgn="base">
              <a:spcAft>
                <a:spcPct val="0"/>
              </a:spcAft>
              <a:buChar char="•"/>
            </a:pPr>
            <a:r>
              <a:rPr lang="de-DE" dirty="0" smtClean="0"/>
              <a:t>Zweite Ebene</a:t>
            </a:r>
          </a:p>
          <a:p>
            <a:pPr lvl="2" fontAlgn="base">
              <a:spcAft>
                <a:spcPct val="0"/>
              </a:spcAft>
            </a:pPr>
            <a:r>
              <a:rPr lang="de-DE" dirty="0" smtClean="0"/>
              <a:t>Dritte Ebene</a:t>
            </a:r>
          </a:p>
          <a:p>
            <a:pPr lvl="3" fontAlgn="base">
              <a:spcAft>
                <a:spcPct val="0"/>
              </a:spcAft>
              <a:buChar char="•"/>
            </a:pPr>
            <a:r>
              <a:rPr lang="de-DE" dirty="0" smtClean="0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F89B-FB45-40A8-BF14-4B418ECCB176}" type="datetime1">
              <a:rPr lang="de-DE" smtClean="0"/>
              <a:t>07.07.2015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*() = Zahlen aus Erhebung 01.03.2014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9" descr="KVJS-RGB-300-Schrif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260350"/>
            <a:ext cx="23860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8"/>
          <p:cNvSpPr>
            <a:spLocks/>
          </p:cNvSpPr>
          <p:nvPr/>
        </p:nvSpPr>
        <p:spPr bwMode="auto">
          <a:xfrm>
            <a:off x="358775" y="1600200"/>
            <a:ext cx="6950075" cy="4763"/>
          </a:xfrm>
          <a:custGeom>
            <a:avLst/>
            <a:gdLst>
              <a:gd name="T0" fmla="*/ 0 w 4378"/>
              <a:gd name="T1" fmla="*/ 0 h 3"/>
              <a:gd name="T2" fmla="*/ 6950075 w 4378"/>
              <a:gd name="T3" fmla="*/ 4763 h 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378" h="3">
                <a:moveTo>
                  <a:pt x="0" y="0"/>
                </a:moveTo>
                <a:lnTo>
                  <a:pt x="4378" y="3"/>
                </a:lnTo>
              </a:path>
            </a:pathLst>
          </a:cu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47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lang="de-DE" sz="4000" b="1" kern="1200" dirty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de-DE" sz="3200" kern="1200" smtClean="0">
          <a:solidFill>
            <a:srgbClr val="0C5A96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de-DE" sz="2800" kern="1200" smtClean="0">
          <a:solidFill>
            <a:srgbClr val="0C5A96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e-DE" sz="2400" kern="1200" smtClean="0">
          <a:solidFill>
            <a:srgbClr val="0C5A96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de-DE" sz="2000" kern="1200" smtClean="0">
          <a:solidFill>
            <a:srgbClr val="0C5A96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de-DE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0" dirty="0"/>
              <a:t/>
            </a:r>
            <a:br>
              <a:rPr lang="de-DE" b="0" dirty="0"/>
            </a:br>
            <a:r>
              <a:rPr lang="de-DE" b="0" dirty="0"/>
              <a:t> </a:t>
            </a:r>
            <a:r>
              <a:rPr lang="de-DE" dirty="0" smtClean="0"/>
              <a:t>Landesjugendhilfeausschuss 08. Juli 2015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TOP 1</a:t>
            </a:r>
          </a:p>
          <a:p>
            <a:r>
              <a:rPr lang="de-DE" dirty="0" smtClean="0"/>
              <a:t>Entwicklungen in der Kindertagespflege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6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Ergebnisse der aktuellen Stichtagserhebung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1.8 Kostenbeteiligung der Eltern in der Kindertagespflege</a:t>
            </a:r>
          </a:p>
          <a:p>
            <a:pPr marL="0" indent="0">
              <a:buNone/>
            </a:pPr>
            <a:endParaRPr lang="de-DE" sz="2400" b="1" dirty="0"/>
          </a:p>
          <a:p>
            <a:r>
              <a:rPr lang="de-DE" sz="2400" dirty="0" smtClean="0"/>
              <a:t>Von 26 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(20)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Jugendämtern wurde mitgeteilt, dass die Kostenbeteiligung für Eltern bereits zum Stichtag kreisweit geringer war als in den gemeinsamen Hinweisen und den bisher veröffentlichten Musterkostenbeitragstabellen vom 17.05.2009.</a:t>
            </a:r>
          </a:p>
          <a:p>
            <a:r>
              <a:rPr lang="de-DE" sz="2400" dirty="0" smtClean="0"/>
              <a:t>Darüber hinaus werden in 11 Stadt- und Landkreisen von kreisangehörigen Städten und Gemeinden Zuschüsse an die abgebenden Eltern gewährt.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1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Ergebnisse der aktuellen Stichtagserhebung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1.9 Einbeziehung der Kindertagespflege in die örtliche Bedarfsplanung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In 26 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(30)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Stadt- und Landkreisen ist die Kindertagespflege fester Bestandteil der örtlichen Bedarfsplanung (enge Absprachen mit den örtlichen Tageselternvereinen, landkreisweit gesteuerte Planungsgespräche oder mittels fester Quotenregelungen).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43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Ergebnisse der aktuellen Stichtagserhebung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>
                <a:solidFill>
                  <a:schemeClr val="tx2"/>
                </a:solidFill>
              </a:rPr>
              <a:t>2. Bewertung und weiteres Vorgehen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chemeClr val="tx2"/>
                </a:solidFill>
              </a:rPr>
              <a:t>Die landesweiten Empfehlungen zur laufenden Geldleistung wurden flächendeckend umgesetzt. Bereits 21 Jugendämter legen einheitlich für alle Kinder 5,50 Euro pro Stunde zugrunde.</a:t>
            </a:r>
          </a:p>
          <a:p>
            <a:pPr marL="0" indent="0">
              <a:buNone/>
            </a:pPr>
            <a:r>
              <a:rPr lang="de-DE" sz="2400" b="1" dirty="0" smtClean="0">
                <a:solidFill>
                  <a:schemeClr val="tx2"/>
                </a:solidFill>
              </a:rPr>
              <a:t>Weitere gemeinsame Aufgaben </a:t>
            </a:r>
            <a:r>
              <a:rPr lang="de-DE" sz="2400" dirty="0" smtClean="0">
                <a:solidFill>
                  <a:schemeClr val="tx2"/>
                </a:solidFill>
              </a:rPr>
              <a:t>sind in den Bereichen</a:t>
            </a:r>
          </a:p>
          <a:p>
            <a:r>
              <a:rPr lang="de-DE" sz="2400" dirty="0" smtClean="0">
                <a:solidFill>
                  <a:schemeClr val="tx2"/>
                </a:solidFill>
              </a:rPr>
              <a:t>Das Ausbauziel an Betreuungsplätzen für Kleinkinder in der Kindertagespflege</a:t>
            </a:r>
          </a:p>
          <a:p>
            <a:r>
              <a:rPr lang="de-DE" sz="2400" dirty="0" smtClean="0">
                <a:solidFill>
                  <a:schemeClr val="tx2"/>
                </a:solidFill>
              </a:rPr>
              <a:t>Anteil der passiven Tagespflegepersonen (29%)</a:t>
            </a:r>
          </a:p>
          <a:p>
            <a:r>
              <a:rPr lang="de-DE" sz="2400" dirty="0" smtClean="0">
                <a:solidFill>
                  <a:schemeClr val="tx2"/>
                </a:solidFill>
              </a:rPr>
              <a:t>Personalschlüssel 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chemeClr val="tx2"/>
                </a:solidFill>
              </a:rPr>
              <a:t>zu sehen.</a:t>
            </a:r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30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 smtClean="0"/>
          </a:p>
          <a:p>
            <a:pPr marL="0" indent="0" algn="ctr">
              <a:buNone/>
            </a:pPr>
            <a:endParaRPr lang="de-DE" sz="2400" dirty="0" smtClean="0"/>
          </a:p>
          <a:p>
            <a:pPr marL="0" indent="0" algn="ctr">
              <a:buNone/>
            </a:pPr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7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Ergebnisse der aktuellen Stichtagserhebung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/>
              <a:t>Zum Stichtag 01.03.2015 erfolgte die sechste Erhebung zur Entwicklung der Kindertagespflege in Baden-Württemberg.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Der Fragebogen wurde gemeinsam mit dem Landesverband der Tagesmüttervereine Baden-Württemberg e.V. entwickelt und mit den Kommunalen Landesverbänden und dem Kultusministerium abgestimmt.</a:t>
            </a:r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r>
              <a:rPr lang="de-DE" sz="2400" b="1" dirty="0" smtClean="0"/>
              <a:t>Alle 46 Jugendämter in Baden-Württemberg haben sich daran beteiligt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35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Ergebnisse der aktuellen Stichtagserhebung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09120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1.1 Entwicklung der Tagespflegeverhältnisse und tätigen Tagespflegepersonen in Baden-Württemberg</a:t>
            </a:r>
          </a:p>
          <a:p>
            <a:pPr marL="0" indent="0">
              <a:buNone/>
            </a:pPr>
            <a:r>
              <a:rPr lang="de-DE" sz="2400" dirty="0" smtClean="0"/>
              <a:t>Zum Stichtag betreuten</a:t>
            </a:r>
          </a:p>
          <a:p>
            <a:r>
              <a:rPr lang="de-DE" sz="2400" dirty="0" smtClean="0"/>
              <a:t>  6.777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(7.062)*</a:t>
            </a:r>
            <a:r>
              <a:rPr lang="de-DE" sz="2400" dirty="0" smtClean="0"/>
              <a:t> aktive Tagespflegepersonen</a:t>
            </a:r>
          </a:p>
          <a:p>
            <a:r>
              <a:rPr lang="de-DE" sz="2400" dirty="0" smtClean="0"/>
              <a:t>20.725 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(20.170)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Kinder, davon</a:t>
            </a:r>
          </a:p>
          <a:p>
            <a:r>
              <a:rPr lang="de-DE" sz="2400" dirty="0" smtClean="0"/>
              <a:t>10.285 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(10.194)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Kinder (49,6 %) 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(50,54%)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unter 3 Jahren.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Im Zeitraum zwischen 02.03.2014 und 01.03.2015 wurden</a:t>
            </a:r>
          </a:p>
          <a:p>
            <a:r>
              <a:rPr lang="de-DE" sz="2400" dirty="0" smtClean="0"/>
              <a:t>1.227 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(1.457)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neue Tagespflegepersonen gewonnen</a:t>
            </a:r>
          </a:p>
          <a:p>
            <a:r>
              <a:rPr lang="de-DE" sz="2400" dirty="0" smtClean="0"/>
              <a:t>1.453 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(1.628)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Tagespflegepersonen sind ausgeschieden.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1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Ergebnisse der aktuellen Stichtagserhebung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1.2 Kindertagespflege in anderen geeigneten Räumen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In Baden-Württemberg gibt es zum Stichtag 01.03.15 </a:t>
            </a:r>
          </a:p>
          <a:p>
            <a:r>
              <a:rPr lang="de-DE" sz="2400" dirty="0" smtClean="0"/>
              <a:t>433 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(369)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Kindertagespflegestellen (andere geeignete Räume)</a:t>
            </a:r>
          </a:p>
          <a:p>
            <a:r>
              <a:rPr lang="de-DE" sz="2400" dirty="0" smtClean="0"/>
              <a:t>992 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(804)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Tagespflegepersonen betreuen</a:t>
            </a:r>
          </a:p>
          <a:p>
            <a:pPr marL="704850" lvl="1" indent="-342900">
              <a:buFont typeface="Symbol" panose="05050102010706020507" pitchFamily="18" charset="2"/>
              <a:buChar char="-"/>
            </a:pPr>
            <a:r>
              <a:rPr lang="de-DE" sz="2400" dirty="0" smtClean="0"/>
              <a:t>3.011 </a:t>
            </a:r>
            <a:r>
              <a:rPr lang="de-DE" sz="2400" i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2.610)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Kinder, davon</a:t>
            </a:r>
          </a:p>
          <a:p>
            <a:pPr marL="704850" lvl="1" indent="-342900">
              <a:buFont typeface="Symbol" panose="05050102010706020507" pitchFamily="18" charset="2"/>
              <a:buChar char="-"/>
            </a:pPr>
            <a:r>
              <a:rPr lang="de-DE" sz="2400" dirty="0" smtClean="0"/>
              <a:t>2.524 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(2.231)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Kinder unter 3 Jahren.</a:t>
            </a:r>
            <a:r>
              <a:rPr lang="de-DE" sz="2000" dirty="0" smtClean="0"/>
              <a:t> </a:t>
            </a:r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0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Ergebnisse der aktuellen Stichtagserhebung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1.3 Ausgestaltung der laufenden Geldleistung in Baden-Württemberg: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b="1" dirty="0" smtClean="0"/>
              <a:t>Alle 46 Jugendämter setzen die Gemeinsamen Empfehlungen zur laufenden Geldleistung vom 05.04.2012 um</a:t>
            </a:r>
            <a:r>
              <a:rPr lang="de-DE" sz="2400" dirty="0" smtClean="0"/>
              <a:t>.</a:t>
            </a:r>
          </a:p>
          <a:p>
            <a:r>
              <a:rPr lang="de-DE" sz="2400" dirty="0" smtClean="0"/>
              <a:t>23 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(22)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Jugendämter liegen über den empfohlen Werten, </a:t>
            </a:r>
          </a:p>
          <a:p>
            <a:r>
              <a:rPr lang="de-DE" sz="2400" dirty="0" smtClean="0"/>
              <a:t>davon gewähren 21 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(20)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Jugendämter in pragmatischer Weise 5,50 Euro pro Stunde für Kinder im Alter von 0-14 Jahren.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0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Ergebnisse der aktuellen Stichtagserhebung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1.4 Ausgestaltung der laufenden Geldleistung in anderen Bundesländern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N</a:t>
            </a:r>
            <a:r>
              <a:rPr lang="de-DE" sz="2400" dirty="0" smtClean="0"/>
              <a:t>ach </a:t>
            </a:r>
            <a:r>
              <a:rPr lang="de-DE" sz="2400" dirty="0"/>
              <a:t>einer Studie des Instituts für Bildungs- und Sozialpolitik der Hochschule Koblenz aus dem Jahr 2014 </a:t>
            </a:r>
            <a:r>
              <a:rPr lang="de-DE" sz="2400" b="1" dirty="0" smtClean="0"/>
              <a:t>beläuft </a:t>
            </a:r>
            <a:r>
              <a:rPr lang="de-DE" sz="2400" b="1" dirty="0"/>
              <a:t>sich </a:t>
            </a:r>
            <a:r>
              <a:rPr lang="de-DE" sz="2400" b="1" dirty="0" smtClean="0"/>
              <a:t>die </a:t>
            </a:r>
            <a:r>
              <a:rPr lang="de-DE" sz="2400" b="1" dirty="0"/>
              <a:t>Höhe der laufenden Geldleistung </a:t>
            </a:r>
            <a:r>
              <a:rPr lang="de-DE" sz="2400" b="1" dirty="0" smtClean="0"/>
              <a:t>im bundesweiten Durchschnitt auf </a:t>
            </a:r>
            <a:r>
              <a:rPr lang="de-DE" sz="2400" b="1" dirty="0"/>
              <a:t>4,39 Euro pro Stunde. 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29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Ergebnisse der aktuellen Stichtagserhebung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1.5 Personalschlüssel</a:t>
            </a:r>
          </a:p>
          <a:p>
            <a:r>
              <a:rPr lang="de-DE" sz="2400" b="1" dirty="0" smtClean="0"/>
              <a:t>30 </a:t>
            </a:r>
            <a:r>
              <a:rPr lang="de-DE" sz="2400" b="1" i="1" dirty="0" smtClean="0">
                <a:solidFill>
                  <a:schemeClr val="bg1">
                    <a:lumMod val="50000"/>
                  </a:schemeClr>
                </a:solidFill>
              </a:rPr>
              <a:t>(29)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24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b="1" dirty="0" smtClean="0"/>
              <a:t>Jugendämter haben die empfohlene Bandbreite von 1:90 bis 1:130 bereits jetzt erreicht, 6 dieser Jugendämter berichten sogar von einem besseren Personalschlüssel</a:t>
            </a:r>
            <a:r>
              <a:rPr lang="de-DE" sz="2400" dirty="0" smtClean="0"/>
              <a:t>.</a:t>
            </a:r>
          </a:p>
          <a:p>
            <a:r>
              <a:rPr lang="de-DE" sz="2400" dirty="0" smtClean="0"/>
              <a:t>In 14 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(10)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Jugendamtsbezirken gilt ein Personalschlüssel von 1:131 bis 1:200.</a:t>
            </a:r>
          </a:p>
          <a:p>
            <a:r>
              <a:rPr lang="de-DE" sz="2400" dirty="0" smtClean="0"/>
              <a:t>In 2 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(5)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2400" dirty="0" smtClean="0"/>
              <a:t> Jugendamtsbezirken bewegt sich der Personalschlüssel zwischen 1:201 und 1:262 </a:t>
            </a:r>
            <a:r>
              <a:rPr lang="de-DE" sz="2400" i="1" dirty="0" smtClean="0">
                <a:solidFill>
                  <a:schemeClr val="bg1">
                    <a:lumMod val="50000"/>
                  </a:schemeClr>
                </a:solidFill>
              </a:rPr>
              <a:t>(1:478)</a:t>
            </a:r>
            <a:r>
              <a:rPr lang="de-DE" sz="2400" i="1" dirty="0" smtClean="0"/>
              <a:t>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363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Ergebnisse der aktuellen Stichtagserhebung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>
                <a:solidFill>
                  <a:schemeClr val="tx2"/>
                </a:solidFill>
              </a:rPr>
              <a:t>1.6 Gesamtausgaben für die Kindertagespflege (2014)</a:t>
            </a:r>
            <a:endParaRPr lang="de-DE" sz="2400" dirty="0" smtClean="0">
              <a:solidFill>
                <a:srgbClr val="FF0000"/>
              </a:solidFill>
            </a:endParaRPr>
          </a:p>
          <a:p>
            <a:endParaRPr lang="de-DE" sz="24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e-DE" sz="2400" dirty="0" smtClean="0">
                <a:solidFill>
                  <a:schemeClr val="tx2"/>
                </a:solidFill>
              </a:rPr>
              <a:t>Die Gesamtausgaben für die Kindertagespflege variieren vor Ort stark. </a:t>
            </a:r>
            <a:r>
              <a:rPr lang="de-DE" sz="2400" b="1" dirty="0" smtClean="0">
                <a:solidFill>
                  <a:schemeClr val="tx2"/>
                </a:solidFill>
              </a:rPr>
              <a:t>Insgesamt gaben die 46 Jugendämter an, 15.761.251 Euro für die Kindertagespflege in den Bereichen Beratung, Vermittlung, Begleitung und Qualifizierung auszugeben.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chemeClr val="tx2"/>
                </a:solidFill>
              </a:rPr>
              <a:t>Dem steht eine </a:t>
            </a:r>
            <a:r>
              <a:rPr lang="de-DE" sz="2400" b="1" dirty="0" smtClean="0">
                <a:solidFill>
                  <a:schemeClr val="tx2"/>
                </a:solidFill>
              </a:rPr>
              <a:t>Landesförderung in Höhe von ca. 7,6 </a:t>
            </a:r>
            <a:r>
              <a:rPr lang="de-DE" sz="2400" b="1" dirty="0" err="1" smtClean="0">
                <a:solidFill>
                  <a:schemeClr val="tx2"/>
                </a:solidFill>
              </a:rPr>
              <a:t>Mio</a:t>
            </a:r>
            <a:r>
              <a:rPr lang="de-DE" sz="2400" b="1" dirty="0" smtClean="0">
                <a:solidFill>
                  <a:schemeClr val="tx2"/>
                </a:solidFill>
              </a:rPr>
              <a:t> </a:t>
            </a:r>
            <a:r>
              <a:rPr lang="de-DE" sz="2400" dirty="0" smtClean="0">
                <a:solidFill>
                  <a:schemeClr val="tx2"/>
                </a:solidFill>
              </a:rPr>
              <a:t>Euro gegenüber.</a:t>
            </a:r>
          </a:p>
          <a:p>
            <a:pPr marL="0" indent="0">
              <a:buNone/>
            </a:pP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13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Ergebnisse der aktuellen Stichtagserhebung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>
                <a:solidFill>
                  <a:schemeClr val="tx2"/>
                </a:solidFill>
              </a:rPr>
              <a:t>1.7 Gesamtausgaben für die Kindertagespflege (2014) – Kosten pro Kind</a:t>
            </a:r>
            <a:endParaRPr lang="de-DE" sz="2400" dirty="0" smtClean="0">
              <a:solidFill>
                <a:srgbClr val="FF0000"/>
              </a:solidFill>
            </a:endParaRPr>
          </a:p>
          <a:p>
            <a:endParaRPr lang="de-DE" sz="24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e-DE" sz="2400" dirty="0" smtClean="0">
                <a:solidFill>
                  <a:schemeClr val="tx2"/>
                </a:solidFill>
              </a:rPr>
              <a:t>Zum Stichtag wurden 20.725 Kinder in der Kindertagespflege betreut. Bei einer Gesamtsumme von 15.761.251 Euro ergibt sich</a:t>
            </a:r>
            <a:r>
              <a:rPr lang="de-DE" sz="2400" b="1" dirty="0" smtClean="0">
                <a:solidFill>
                  <a:schemeClr val="tx2"/>
                </a:solidFill>
              </a:rPr>
              <a:t> ein landesweiter Durchschnittsbetrag von </a:t>
            </a:r>
            <a:r>
              <a:rPr lang="de-DE" sz="2400" b="1" dirty="0">
                <a:solidFill>
                  <a:schemeClr val="tx2"/>
                </a:solidFill>
              </a:rPr>
              <a:t>760 Euro </a:t>
            </a:r>
            <a:r>
              <a:rPr lang="de-DE" sz="2400" b="1" dirty="0" smtClean="0">
                <a:solidFill>
                  <a:schemeClr val="tx2"/>
                </a:solidFill>
              </a:rPr>
              <a:t>für </a:t>
            </a:r>
            <a:r>
              <a:rPr lang="de-DE" sz="2400" b="1" dirty="0">
                <a:solidFill>
                  <a:schemeClr val="tx2"/>
                </a:solidFill>
              </a:rPr>
              <a:t>Beratung, Vermittlung, Begleitung sowie Qualifizierung pro </a:t>
            </a:r>
            <a:r>
              <a:rPr lang="de-DE" sz="2400" b="1" dirty="0" smtClean="0">
                <a:solidFill>
                  <a:schemeClr val="tx2"/>
                </a:solidFill>
              </a:rPr>
              <a:t>betreutem </a:t>
            </a:r>
            <a:r>
              <a:rPr lang="de-DE" sz="2400" b="1" dirty="0">
                <a:solidFill>
                  <a:schemeClr val="tx2"/>
                </a:solidFill>
              </a:rPr>
              <a:t>Kind in </a:t>
            </a:r>
            <a:r>
              <a:rPr lang="de-DE" sz="2400" b="1" dirty="0" smtClean="0">
                <a:solidFill>
                  <a:schemeClr val="tx2"/>
                </a:solidFill>
              </a:rPr>
              <a:t>Kindertagespflege. </a:t>
            </a:r>
            <a:r>
              <a:rPr lang="de-DE" sz="2400" dirty="0" smtClean="0">
                <a:solidFill>
                  <a:schemeClr val="tx2"/>
                </a:solidFill>
              </a:rPr>
              <a:t>Die Bandbreite bei dieser Betrachtung reicht von 243 Euro bis zu 1.214 Euro jährliche Gesamtausgaben pro Kind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*() = Zahlen aus Erhebung 01.03.2014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VJS_Vorlage">
  <a:themeElements>
    <a:clrScheme name="KVJS">
      <a:dk1>
        <a:srgbClr val="0C5A96"/>
      </a:dk1>
      <a:lt1>
        <a:srgbClr val="FFFFFF"/>
      </a:lt1>
      <a:dk2>
        <a:srgbClr val="0C5A96"/>
      </a:dk2>
      <a:lt2>
        <a:srgbClr val="FFFFFF"/>
      </a:lt2>
      <a:accent1>
        <a:srgbClr val="C5E1FE"/>
      </a:accent1>
      <a:accent2>
        <a:srgbClr val="4C80AF"/>
      </a:accent2>
      <a:accent3>
        <a:srgbClr val="084370"/>
      </a:accent3>
      <a:accent4>
        <a:srgbClr val="D8D8D8"/>
      </a:accent4>
      <a:accent5>
        <a:srgbClr val="7F7F7F"/>
      </a:accent5>
      <a:accent6>
        <a:srgbClr val="2E3C45"/>
      </a:accent6>
      <a:hlink>
        <a:srgbClr val="306060"/>
      </a:hlink>
      <a:folHlink>
        <a:srgbClr val="5EAEA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KVJS_Vorlage</Template>
  <TotalTime>0</TotalTime>
  <Words>724</Words>
  <Application>Microsoft Office PowerPoint</Application>
  <PresentationFormat>Bildschirmpräsentation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KVJS_Vorlage</vt:lpstr>
      <vt:lpstr>  Landesjugendhilfeausschuss 08. Juli 2015 </vt:lpstr>
      <vt:lpstr>Ergebnisse der aktuellen Stichtagserhebung</vt:lpstr>
      <vt:lpstr>Ergebnisse der aktuellen Stichtagserhebung</vt:lpstr>
      <vt:lpstr>Ergebnisse der aktuellen Stichtagserhebung</vt:lpstr>
      <vt:lpstr>Ergebnisse der aktuellen Stichtagserhebung</vt:lpstr>
      <vt:lpstr>Ergebnisse der aktuellen Stichtagserhebung</vt:lpstr>
      <vt:lpstr>Ergebnisse der aktuellen Stichtagserhebung</vt:lpstr>
      <vt:lpstr>Ergebnisse der aktuellen Stichtagserhebung</vt:lpstr>
      <vt:lpstr>Ergebnisse der aktuellen Stichtagserhebung</vt:lpstr>
      <vt:lpstr>Ergebnisse der aktuellen Stichtagserhebung</vt:lpstr>
      <vt:lpstr>Ergebnisse der aktuellen Stichtagserhebung</vt:lpstr>
      <vt:lpstr>Ergebnisse der aktuellen Stichtagserhebung</vt:lpstr>
      <vt:lpstr>PowerPoint-Präsentation</vt:lpstr>
    </vt:vector>
  </TitlesOfParts>
  <Company>kvjs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Landesjugendhilfeausschuss 09.07.2014</dc:title>
  <dc:creator>Samara, Evelyn</dc:creator>
  <cp:lastModifiedBy>Korge, Heike</cp:lastModifiedBy>
  <cp:revision>36</cp:revision>
  <cp:lastPrinted>2015-07-07T10:56:49Z</cp:lastPrinted>
  <dcterms:created xsi:type="dcterms:W3CDTF">2014-07-07T13:09:17Z</dcterms:created>
  <dcterms:modified xsi:type="dcterms:W3CDTF">2015-07-07T11:01:47Z</dcterms:modified>
  <cp:category>Vorlage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fgezeichnet von">
    <vt:lpwstr>mf</vt:lpwstr>
  </property>
</Properties>
</file>