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86" r:id="rId2"/>
  </p:sldMasterIdLst>
  <p:notesMasterIdLst>
    <p:notesMasterId r:id="rId25"/>
  </p:notesMasterIdLst>
  <p:handoutMasterIdLst>
    <p:handoutMasterId r:id="rId26"/>
  </p:handoutMasterIdLst>
  <p:sldIdLst>
    <p:sldId id="379" r:id="rId3"/>
    <p:sldId id="404" r:id="rId4"/>
    <p:sldId id="405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406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382" r:id="rId24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526" algn="l" defTabSz="9142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630" algn="l" defTabSz="9142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736" algn="l" defTabSz="9142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841" algn="l" defTabSz="9142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FFFFFF"/>
    <a:srgbClr val="66CCFF"/>
    <a:srgbClr val="FF3300"/>
    <a:srgbClr val="3366FF"/>
    <a:srgbClr val="33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628" autoAdjust="0"/>
  </p:normalViewPr>
  <p:slideViewPr>
    <p:cSldViewPr>
      <p:cViewPr>
        <p:scale>
          <a:sx n="78" d="100"/>
          <a:sy n="78" d="100"/>
        </p:scale>
        <p:origin x="-8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10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545C0E2-F89F-4CC6-AA63-2C22AF0F55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682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D457DC-7C46-4828-9916-3719426F70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25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E358F-38A8-4073-A98F-1E65535B3BA9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6F203BFE-9899-4D88-9CA8-18993FED4357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7401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E358F-38A8-4073-A98F-1E65535B3BA9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E358F-38A8-4073-A98F-1E65535B3BA9}" type="slidenum">
              <a:rPr lang="de-DE" altLang="de-DE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E358F-38A8-4073-A98F-1E65535B3BA9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E358F-38A8-4073-A98F-1E65535B3BA9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0005F9F6-E34D-40C8-BDDD-98E26D67E43A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9019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E1C58E1E-6545-423E-B1E4-D7C72166B751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9019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28768C37-3BF7-4A31-A385-245894776640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9019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918BED00-EF3F-4C6A-B1CE-A13F440E64F9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9019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00332694-94DE-4AB9-80FC-D499509BF9D0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9019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defTabSz="406400" eaLnBrk="0"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7225" algn="l"/>
                <a:tab pos="1309688" algn="l"/>
                <a:tab pos="1965325" algn="l"/>
                <a:tab pos="2617788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/>
            <a:fld id="{FDDDA970-7171-4FC4-9AF4-D2E9168AB1D1}" type="slidenum">
              <a:rPr lang="de-DE" altLang="de-DE" sz="1200" b="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de-DE" altLang="de-DE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93519" y="749963"/>
            <a:ext cx="4809019" cy="3700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45" tIns="43772" rIns="87545" bIns="43772" anchor="ctr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49216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de-DE" smtClean="0">
              <a:solidFill>
                <a:srgbClr val="C0504D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81224" y="4687660"/>
            <a:ext cx="5430373" cy="4439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57" tIns="41378" rIns="82757" bIns="41378" anchor="ctr"/>
          <a:lstStyle/>
          <a:p>
            <a:endParaRPr lang="de-DE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163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70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50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8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5E81-7AA7-4848-BBB8-831D077AA2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95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A558-42A3-4D25-8F37-95F746D0C1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89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26412-782E-455D-8247-D972557E9D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31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8561" y="1795869"/>
            <a:ext cx="3682080" cy="35845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880" y="1795869"/>
            <a:ext cx="3683520" cy="35845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A653-C9ED-4932-9603-7ADC33076C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5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17E5-79BE-4952-B8D1-38764AF544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9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>
            <a:spLocks noChangeArrowheads="1"/>
          </p:cNvSpPr>
          <p:nvPr userDrawn="1"/>
        </p:nvSpPr>
        <p:spPr bwMode="auto">
          <a:xfrm>
            <a:off x="6081121" y="6509484"/>
            <a:ext cx="2721600" cy="1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altLang="de-DE" sz="700" b="1" smtClean="0">
                <a:solidFill>
                  <a:srgbClr val="3333CC"/>
                </a:solidFill>
              </a:rPr>
              <a:t>©  alle Rechte bei: Jugendhilfezentrum St. Anton, Riegel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DDEA-7642-46CC-99ED-9409DC10F1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7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59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/>
          <p:cNvSpPr txBox="1">
            <a:spLocks noChangeArrowheads="1"/>
          </p:cNvSpPr>
          <p:nvPr userDrawn="1"/>
        </p:nvSpPr>
        <p:spPr bwMode="auto">
          <a:xfrm>
            <a:off x="6081121" y="6509484"/>
            <a:ext cx="2721600" cy="1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altLang="de-DE" sz="700" b="1" smtClean="0">
                <a:solidFill>
                  <a:srgbClr val="3333CC"/>
                </a:solidFill>
              </a:rPr>
              <a:t>©  alle Rechte bei: Jugendhilfezentrum St. Anton, Riegel</a:t>
            </a:r>
          </a:p>
        </p:txBody>
      </p:sp>
      <p:sp>
        <p:nvSpPr>
          <p:cNvPr id="3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2A43-C6FC-484A-A50F-A94A7E9E5C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4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0F77-D179-4E0B-8AD1-F3CA1056E2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7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22DA-7050-4262-8FA1-DB149C6DC4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859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7927-296B-4F24-80BF-ACA02D9214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091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7120" y="502613"/>
            <a:ext cx="2005920" cy="487779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1" y="502613"/>
            <a:ext cx="5882400" cy="487779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56B8-2112-43D3-823D-CBC2FC189B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835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502614"/>
            <a:ext cx="8026560" cy="11377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AF23-8B98-4F85-A9C5-EA90C9ED52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082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481" y="502613"/>
            <a:ext cx="8026560" cy="487779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F02C-A978-4A0C-A319-C7995C5DCB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138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D628-0B8B-4168-88B6-64D33AE0D0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58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20" tIns="45711" rIns="91420" bIns="45711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333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0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7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32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65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89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80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79390" y="765175"/>
            <a:ext cx="2232025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endParaRPr lang="de-DE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190" y="115888"/>
            <a:ext cx="23129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dirty="0" smtClean="0">
                <a:solidFill>
                  <a:schemeClr val="tx2"/>
                </a:solidFill>
                <a:latin typeface="Verdana" pitchFamily="34" charset="0"/>
              </a:rPr>
              <a:t>Landkreis Emmendingen</a:t>
            </a:r>
          </a:p>
          <a:p>
            <a:pPr eaLnBrk="1" hangingPunct="1">
              <a:defRPr/>
            </a:pPr>
            <a:r>
              <a:rPr lang="de-DE" altLang="de-DE" sz="1200" b="1" dirty="0" smtClean="0">
                <a:solidFill>
                  <a:schemeClr val="tx2"/>
                </a:solidFill>
                <a:latin typeface="Verdana" pitchFamily="34" charset="0"/>
              </a:rPr>
              <a:t>Sozialdezernat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79388" y="620713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endParaRPr lang="de-DE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539752" y="115890"/>
            <a:ext cx="1588" cy="6308725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 descr="kreiswapp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11588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502614"/>
            <a:ext cx="8026560" cy="11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8560" y="1795869"/>
            <a:ext cx="7503840" cy="358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9600" y="5823972"/>
            <a:ext cx="212256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656650" algn="l"/>
                <a:tab pos="1313299" algn="l"/>
                <a:tab pos="1969949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5823972"/>
            <a:ext cx="289152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25280" y="5823972"/>
            <a:ext cx="212256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8" charset="0"/>
              <a:buNone/>
              <a:tabLst>
                <a:tab pos="656650" algn="l"/>
                <a:tab pos="1313299" algn="l"/>
                <a:tab pos="1969949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fld id="{3B7E0EC1-1453-4E83-9D21-03A1CC94C7F0}" type="slidenum">
              <a:rPr lang="de-DE"/>
              <a:pPr defTabSz="407526" hangingPunct="0">
                <a:buClr>
                  <a:srgbClr val="000000"/>
                </a:buClr>
                <a:buSzPct val="100000"/>
                <a:defRPr/>
              </a:pPr>
              <a:t>‹Nr.›</a:t>
            </a:fld>
            <a:endParaRPr lang="de-DE"/>
          </a:p>
        </p:txBody>
      </p:sp>
      <p:sp>
        <p:nvSpPr>
          <p:cNvPr id="1031" name="Textfeld 6"/>
          <p:cNvSpPr txBox="1">
            <a:spLocks noChangeArrowheads="1"/>
          </p:cNvSpPr>
          <p:nvPr userDrawn="1"/>
        </p:nvSpPr>
        <p:spPr bwMode="auto">
          <a:xfrm>
            <a:off x="6081121" y="6509484"/>
            <a:ext cx="2721600" cy="1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altLang="de-DE" sz="700" b="1" smtClean="0">
                <a:solidFill>
                  <a:srgbClr val="3333CC"/>
                </a:solidFill>
              </a:rPr>
              <a:t>©  alle Rechte bei: Jugendhilfezentrum St. Anton, Riegel</a:t>
            </a:r>
          </a:p>
        </p:txBody>
      </p:sp>
    </p:spTree>
    <p:extLst>
      <p:ext uri="{BB962C8B-B14F-4D97-AF65-F5344CB8AC3E}">
        <p14:creationId xmlns:p14="http://schemas.microsoft.com/office/powerpoint/2010/main" val="352356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</a:defRPr>
      </a:lvl5pPr>
      <a:lvl6pPr marL="414726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" charset="0"/>
        </a:defRPr>
      </a:lvl6pPr>
      <a:lvl7pPr marL="829452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" charset="0"/>
        </a:defRPr>
      </a:lvl7pPr>
      <a:lvl8pPr marL="1244178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" charset="0"/>
        </a:defRPr>
      </a:lvl8pPr>
      <a:lvl9pPr marL="16589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" charset="0"/>
        </a:defRPr>
      </a:lvl9pPr>
    </p:titleStyle>
    <p:bodyStyle>
      <a:lvl1pPr marL="308165" indent="-30816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charset="0"/>
        <a:buChar char="•"/>
        <a:defRPr sz="2900">
          <a:solidFill>
            <a:srgbClr val="000080"/>
          </a:solidFill>
          <a:latin typeface="+mn-lt"/>
          <a:ea typeface="+mn-ea"/>
          <a:cs typeface="+mn-cs"/>
        </a:defRPr>
      </a:lvl1pPr>
      <a:lvl2pPr marL="671050" indent="-256324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buChar char="–"/>
        <a:defRPr sz="2500">
          <a:solidFill>
            <a:srgbClr val="00008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buChar char="•"/>
        <a:defRPr sz="2200">
          <a:solidFill>
            <a:srgbClr val="00008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buChar char="–"/>
        <a:defRPr sz="1800">
          <a:solidFill>
            <a:srgbClr val="00008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buChar char="»"/>
        <a:defRPr sz="1800">
          <a:solidFill>
            <a:srgbClr val="00008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8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8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8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80"/>
          </a:solidFill>
          <a:latin typeface="+mn-lt"/>
        </a:defRPr>
      </a:lvl9pPr>
    </p:bodyStyle>
    <p:otherStyle>
      <a:defPPr>
        <a:defRPr lang="de-D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70" y="116634"/>
            <a:ext cx="12969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Beteiligung </a:t>
            </a:r>
            <a:r>
              <a:rPr lang="de-DE" dirty="0"/>
              <a:t>leben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>
                <a:solidFill>
                  <a:prstClr val="black">
                    <a:tint val="75000"/>
                  </a:prstClr>
                </a:solidFill>
              </a:rPr>
              <a:t>Mit dem Instrument des Entwicklungszielkreises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>
                <a:solidFill>
                  <a:prstClr val="black">
                    <a:tint val="75000"/>
                  </a:prstClr>
                </a:solidFill>
              </a:rPr>
              <a:t>-Beteiligung fördern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4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500" kern="1200" dirty="0">
                <a:solidFill>
                  <a:prstClr val="black">
                    <a:tint val="75000"/>
                  </a:prstClr>
                </a:solidFill>
              </a:rPr>
              <a:t>Abschlussveranstaltung am 26.04.2016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500" kern="1200" dirty="0">
                <a:solidFill>
                  <a:prstClr val="black">
                    <a:tint val="75000"/>
                  </a:prstClr>
                </a:solidFill>
              </a:rPr>
              <a:t>des KVJS-Forschungsprojekts  „Beteiligung leben“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98402" y="619266"/>
            <a:ext cx="5781600" cy="4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2700">
                <a:solidFill>
                  <a:srgbClr val="000000"/>
                </a:solidFill>
              </a:rPr>
              <a:t>Der Entwicklungszielkreis</a:t>
            </a: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 rot="10800000">
            <a:off x="1137369" y="3322431"/>
            <a:ext cx="396465" cy="8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2936" tIns="41469" rIns="82936" bIns="41469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FFFFFF"/>
                </a:solidFill>
              </a:rPr>
              <a:t>Schule</a:t>
            </a: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5134575" y="3372835"/>
            <a:ext cx="396465" cy="8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2936" tIns="41469" rIns="82936" bIns="41469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FFFFFF"/>
                </a:solidFill>
              </a:rPr>
              <a:t>Gruppe</a:t>
            </a:r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3072962" y="1630251"/>
            <a:ext cx="718560" cy="3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FFFFFF"/>
                </a:solidFill>
              </a:rPr>
              <a:t>ICH</a:t>
            </a:r>
          </a:p>
        </p:txBody>
      </p:sp>
      <p:sp>
        <p:nvSpPr>
          <p:cNvPr id="10246" name="AutoShape 34"/>
          <p:cNvSpPr>
            <a:spLocks noChangeAspect="1" noChangeArrowheads="1" noTextEdit="1"/>
          </p:cNvSpPr>
          <p:nvPr/>
        </p:nvSpPr>
        <p:spPr bwMode="auto">
          <a:xfrm>
            <a:off x="792000" y="1142042"/>
            <a:ext cx="7568640" cy="513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b="1">
              <a:solidFill>
                <a:srgbClr val="3333CC"/>
              </a:solidFill>
            </a:endParaRPr>
          </a:p>
        </p:txBody>
      </p:sp>
      <p:grpSp>
        <p:nvGrpSpPr>
          <p:cNvPr id="10247" name="Group 38"/>
          <p:cNvGrpSpPr>
            <a:grpSpLocks/>
          </p:cNvGrpSpPr>
          <p:nvPr/>
        </p:nvGrpSpPr>
        <p:grpSpPr bwMode="auto">
          <a:xfrm>
            <a:off x="5891040" y="1166523"/>
            <a:ext cx="2446560" cy="5085174"/>
            <a:chOff x="4091" y="810"/>
            <a:chExt cx="1699" cy="3531"/>
          </a:xfrm>
        </p:grpSpPr>
        <p:sp>
          <p:nvSpPr>
            <p:cNvPr id="10303" name="Rectangle 36"/>
            <p:cNvSpPr>
              <a:spLocks noChangeArrowheads="1"/>
            </p:cNvSpPr>
            <p:nvPr/>
          </p:nvSpPr>
          <p:spPr bwMode="auto">
            <a:xfrm>
              <a:off x="4091" y="810"/>
              <a:ext cx="1699" cy="35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304" name="Rectangle 37"/>
            <p:cNvSpPr>
              <a:spLocks noChangeArrowheads="1"/>
            </p:cNvSpPr>
            <p:nvPr/>
          </p:nvSpPr>
          <p:spPr bwMode="auto">
            <a:xfrm>
              <a:off x="4091" y="810"/>
              <a:ext cx="1699" cy="3531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DE" altLang="de-DE" smtClean="0">
                <a:solidFill>
                  <a:srgbClr val="3333CC"/>
                </a:solidFill>
              </a:endParaRPr>
            </a:p>
          </p:txBody>
        </p:sp>
      </p:grpSp>
      <p:sp>
        <p:nvSpPr>
          <p:cNvPr id="10248" name="Rectangle 39"/>
          <p:cNvSpPr>
            <a:spLocks noChangeArrowheads="1"/>
          </p:cNvSpPr>
          <p:nvPr/>
        </p:nvSpPr>
        <p:spPr bwMode="auto">
          <a:xfrm>
            <a:off x="5950081" y="1216929"/>
            <a:ext cx="431208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Name: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49" name="Rectangle 40"/>
          <p:cNvSpPr>
            <a:spLocks noChangeArrowheads="1"/>
          </p:cNvSpPr>
          <p:nvPr/>
        </p:nvSpPr>
        <p:spPr bwMode="auto">
          <a:xfrm>
            <a:off x="5950080" y="1356622"/>
            <a:ext cx="414720" cy="12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7339680" y="1216929"/>
            <a:ext cx="908903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Datum:           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1" name="Rectangle 42"/>
          <p:cNvSpPr>
            <a:spLocks noChangeArrowheads="1"/>
          </p:cNvSpPr>
          <p:nvPr/>
        </p:nvSpPr>
        <p:spPr bwMode="auto">
          <a:xfrm>
            <a:off x="7339682" y="1356622"/>
            <a:ext cx="469440" cy="12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2" name="Rectangle 43"/>
          <p:cNvSpPr>
            <a:spLocks noChangeArrowheads="1"/>
          </p:cNvSpPr>
          <p:nvPr/>
        </p:nvSpPr>
        <p:spPr bwMode="auto">
          <a:xfrm>
            <a:off x="5950080" y="1450234"/>
            <a:ext cx="1336904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Teilnehmer:              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3" name="Rectangle 44"/>
          <p:cNvSpPr>
            <a:spLocks noChangeArrowheads="1"/>
          </p:cNvSpPr>
          <p:nvPr/>
        </p:nvSpPr>
        <p:spPr bwMode="auto">
          <a:xfrm>
            <a:off x="5950080" y="1591369"/>
            <a:ext cx="773280" cy="115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4" name="Rectangle 45"/>
          <p:cNvSpPr>
            <a:spLocks noChangeArrowheads="1"/>
          </p:cNvSpPr>
          <p:nvPr/>
        </p:nvSpPr>
        <p:spPr bwMode="auto">
          <a:xfrm>
            <a:off x="5950082" y="1684978"/>
            <a:ext cx="2434962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_______________________________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5" name="Rectangle 46"/>
          <p:cNvSpPr>
            <a:spLocks noChangeArrowheads="1"/>
          </p:cNvSpPr>
          <p:nvPr/>
        </p:nvSpPr>
        <p:spPr bwMode="auto">
          <a:xfrm>
            <a:off x="5950080" y="1824673"/>
            <a:ext cx="2329920" cy="129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6" name="Rectangle 47"/>
          <p:cNvSpPr>
            <a:spLocks noChangeArrowheads="1"/>
          </p:cNvSpPr>
          <p:nvPr/>
        </p:nvSpPr>
        <p:spPr bwMode="auto">
          <a:xfrm>
            <a:off x="5950080" y="1918283"/>
            <a:ext cx="2157642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Zusammenarbeit mit der Familie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7" name="Rectangle 48"/>
          <p:cNvSpPr>
            <a:spLocks noChangeArrowheads="1"/>
          </p:cNvSpPr>
          <p:nvPr/>
        </p:nvSpPr>
        <p:spPr bwMode="auto">
          <a:xfrm>
            <a:off x="5950080" y="2059416"/>
            <a:ext cx="2085120" cy="115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8" name="Rectangle 49"/>
          <p:cNvSpPr>
            <a:spLocks noChangeArrowheads="1"/>
          </p:cNvSpPr>
          <p:nvPr/>
        </p:nvSpPr>
        <p:spPr bwMode="auto">
          <a:xfrm>
            <a:off x="8035200" y="1918283"/>
            <a:ext cx="46488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59" name="Rectangle 50"/>
          <p:cNvSpPr>
            <a:spLocks noChangeArrowheads="1"/>
          </p:cNvSpPr>
          <p:nvPr/>
        </p:nvSpPr>
        <p:spPr bwMode="auto">
          <a:xfrm>
            <a:off x="5950081" y="2958071"/>
            <a:ext cx="2372444" cy="1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_____________________________________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0" name="Rectangle 51"/>
          <p:cNvSpPr>
            <a:spLocks noChangeArrowheads="1"/>
          </p:cNvSpPr>
          <p:nvPr/>
        </p:nvSpPr>
        <p:spPr bwMode="auto">
          <a:xfrm>
            <a:off x="5950082" y="3162573"/>
            <a:ext cx="1075615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Vereinbarungen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1" name="Rectangle 52"/>
          <p:cNvSpPr>
            <a:spLocks noChangeArrowheads="1"/>
          </p:cNvSpPr>
          <p:nvPr/>
        </p:nvSpPr>
        <p:spPr bwMode="auto">
          <a:xfrm>
            <a:off x="5950082" y="3302269"/>
            <a:ext cx="1035360" cy="129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2" name="Rectangle 53"/>
          <p:cNvSpPr>
            <a:spLocks noChangeArrowheads="1"/>
          </p:cNvSpPr>
          <p:nvPr/>
        </p:nvSpPr>
        <p:spPr bwMode="auto">
          <a:xfrm>
            <a:off x="6985440" y="3162573"/>
            <a:ext cx="46488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3" name="Rectangle 54"/>
          <p:cNvSpPr>
            <a:spLocks noChangeArrowheads="1"/>
          </p:cNvSpPr>
          <p:nvPr/>
        </p:nvSpPr>
        <p:spPr bwMode="auto">
          <a:xfrm>
            <a:off x="5950080" y="3387236"/>
            <a:ext cx="40714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  <a:latin typeface="Times New Roman" charset="0"/>
              </a:rPr>
              <a:t>•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4" name="Rectangle 55"/>
          <p:cNvSpPr>
            <a:spLocks noChangeArrowheads="1"/>
          </p:cNvSpPr>
          <p:nvPr/>
        </p:nvSpPr>
        <p:spPr bwMode="auto">
          <a:xfrm>
            <a:off x="6022080" y="3387236"/>
            <a:ext cx="391143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Kontakt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5" name="Rectangle 56"/>
          <p:cNvSpPr>
            <a:spLocks noChangeArrowheads="1"/>
          </p:cNvSpPr>
          <p:nvPr/>
        </p:nvSpPr>
        <p:spPr bwMode="auto">
          <a:xfrm>
            <a:off x="6403679" y="3387236"/>
            <a:ext cx="39261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-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6" name="Rectangle 57"/>
          <p:cNvSpPr>
            <a:spLocks noChangeArrowheads="1"/>
          </p:cNvSpPr>
          <p:nvPr/>
        </p:nvSpPr>
        <p:spPr bwMode="auto">
          <a:xfrm>
            <a:off x="6441120" y="3387236"/>
            <a:ext cx="1041109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, Umgangsregelung: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7" name="Rectangle 58"/>
          <p:cNvSpPr>
            <a:spLocks noChangeArrowheads="1"/>
          </p:cNvSpPr>
          <p:nvPr/>
        </p:nvSpPr>
        <p:spPr bwMode="auto">
          <a:xfrm>
            <a:off x="5950080" y="3901372"/>
            <a:ext cx="40714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  <a:latin typeface="Times New Roman" charset="0"/>
              </a:rPr>
              <a:t>•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8" name="Rectangle 59"/>
          <p:cNvSpPr>
            <a:spLocks noChangeArrowheads="1"/>
          </p:cNvSpPr>
          <p:nvPr/>
        </p:nvSpPr>
        <p:spPr bwMode="auto">
          <a:xfrm>
            <a:off x="6022080" y="3901372"/>
            <a:ext cx="817183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Zeitperspektive: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69" name="Rectangle 60"/>
          <p:cNvSpPr>
            <a:spLocks noChangeArrowheads="1"/>
          </p:cNvSpPr>
          <p:nvPr/>
        </p:nvSpPr>
        <p:spPr bwMode="auto">
          <a:xfrm>
            <a:off x="5950080" y="4303172"/>
            <a:ext cx="40714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  <a:latin typeface="Times New Roman" charset="0"/>
              </a:rPr>
              <a:t>•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0" name="Rectangle 61"/>
          <p:cNvSpPr>
            <a:spLocks noChangeArrowheads="1"/>
          </p:cNvSpPr>
          <p:nvPr/>
        </p:nvSpPr>
        <p:spPr bwMode="auto">
          <a:xfrm>
            <a:off x="5990400" y="4303172"/>
            <a:ext cx="1677988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Fördernde Hilfen/ Unterstützung: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1" name="Rectangle 62"/>
          <p:cNvSpPr>
            <a:spLocks noChangeArrowheads="1"/>
          </p:cNvSpPr>
          <p:nvPr/>
        </p:nvSpPr>
        <p:spPr bwMode="auto">
          <a:xfrm>
            <a:off x="5950081" y="4749619"/>
            <a:ext cx="2372444" cy="1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_____________________________________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2" name="Rectangle 63"/>
          <p:cNvSpPr>
            <a:spLocks noChangeArrowheads="1"/>
          </p:cNvSpPr>
          <p:nvPr/>
        </p:nvSpPr>
        <p:spPr bwMode="auto">
          <a:xfrm>
            <a:off x="5950080" y="4954121"/>
            <a:ext cx="1801775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Begründung der Hilfeform: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3" name="Rectangle 69"/>
          <p:cNvSpPr>
            <a:spLocks noChangeArrowheads="1"/>
          </p:cNvSpPr>
          <p:nvPr/>
        </p:nvSpPr>
        <p:spPr bwMode="auto">
          <a:xfrm>
            <a:off x="5950080" y="1356622"/>
            <a:ext cx="414720" cy="12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4" name="Rectangle 71"/>
          <p:cNvSpPr>
            <a:spLocks noChangeArrowheads="1"/>
          </p:cNvSpPr>
          <p:nvPr/>
        </p:nvSpPr>
        <p:spPr bwMode="auto">
          <a:xfrm>
            <a:off x="7339682" y="1356622"/>
            <a:ext cx="469440" cy="12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5" name="Rectangle 73"/>
          <p:cNvSpPr>
            <a:spLocks noChangeArrowheads="1"/>
          </p:cNvSpPr>
          <p:nvPr/>
        </p:nvSpPr>
        <p:spPr bwMode="auto">
          <a:xfrm>
            <a:off x="5950080" y="1591369"/>
            <a:ext cx="773280" cy="115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6" name="Rectangle 75"/>
          <p:cNvSpPr>
            <a:spLocks noChangeArrowheads="1"/>
          </p:cNvSpPr>
          <p:nvPr/>
        </p:nvSpPr>
        <p:spPr bwMode="auto">
          <a:xfrm>
            <a:off x="5950080" y="1824673"/>
            <a:ext cx="2329920" cy="129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7" name="Rectangle 77"/>
          <p:cNvSpPr>
            <a:spLocks noChangeArrowheads="1"/>
          </p:cNvSpPr>
          <p:nvPr/>
        </p:nvSpPr>
        <p:spPr bwMode="auto">
          <a:xfrm>
            <a:off x="5950080" y="2059416"/>
            <a:ext cx="2085120" cy="115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8" name="Rectangle 78"/>
          <p:cNvSpPr>
            <a:spLocks noChangeArrowheads="1"/>
          </p:cNvSpPr>
          <p:nvPr/>
        </p:nvSpPr>
        <p:spPr bwMode="auto">
          <a:xfrm>
            <a:off x="8035200" y="1918283"/>
            <a:ext cx="46488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79" name="Rectangle 81"/>
          <p:cNvSpPr>
            <a:spLocks noChangeArrowheads="1"/>
          </p:cNvSpPr>
          <p:nvPr/>
        </p:nvSpPr>
        <p:spPr bwMode="auto">
          <a:xfrm>
            <a:off x="5950082" y="3302269"/>
            <a:ext cx="1035360" cy="129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80" name="Rectangle 82"/>
          <p:cNvSpPr>
            <a:spLocks noChangeArrowheads="1"/>
          </p:cNvSpPr>
          <p:nvPr/>
        </p:nvSpPr>
        <p:spPr bwMode="auto">
          <a:xfrm>
            <a:off x="6985440" y="3162573"/>
            <a:ext cx="46488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: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81" name="Rectangle 83"/>
          <p:cNvSpPr>
            <a:spLocks noChangeArrowheads="1"/>
          </p:cNvSpPr>
          <p:nvPr/>
        </p:nvSpPr>
        <p:spPr bwMode="auto">
          <a:xfrm>
            <a:off x="5950080" y="3387236"/>
            <a:ext cx="40714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  <a:latin typeface="Times New Roman" charset="0"/>
              </a:rPr>
              <a:t>•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82" name="Rectangle 85"/>
          <p:cNvSpPr>
            <a:spLocks noChangeArrowheads="1"/>
          </p:cNvSpPr>
          <p:nvPr/>
        </p:nvSpPr>
        <p:spPr bwMode="auto">
          <a:xfrm>
            <a:off x="6403679" y="3387236"/>
            <a:ext cx="39261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-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83" name="Rectangle 87"/>
          <p:cNvSpPr>
            <a:spLocks noChangeArrowheads="1"/>
          </p:cNvSpPr>
          <p:nvPr/>
        </p:nvSpPr>
        <p:spPr bwMode="auto">
          <a:xfrm>
            <a:off x="5950080" y="3901372"/>
            <a:ext cx="40714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  <a:latin typeface="Times New Roman" charset="0"/>
              </a:rPr>
              <a:t>•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sp>
        <p:nvSpPr>
          <p:cNvPr id="10284" name="Rectangle 89"/>
          <p:cNvSpPr>
            <a:spLocks noChangeArrowheads="1"/>
          </p:cNvSpPr>
          <p:nvPr/>
        </p:nvSpPr>
        <p:spPr bwMode="auto">
          <a:xfrm>
            <a:off x="5950080" y="4303172"/>
            <a:ext cx="40714" cy="1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  <a:latin typeface="Times New Roman" charset="0"/>
              </a:rPr>
              <a:t>•</a:t>
            </a:r>
            <a:endParaRPr lang="de-DE" altLang="de-DE" smtClean="0">
              <a:solidFill>
                <a:srgbClr val="3333CC"/>
              </a:solidFill>
            </a:endParaRPr>
          </a:p>
        </p:txBody>
      </p:sp>
      <p:grpSp>
        <p:nvGrpSpPr>
          <p:cNvPr id="10285" name="Group 96"/>
          <p:cNvGrpSpPr>
            <a:grpSpLocks/>
          </p:cNvGrpSpPr>
          <p:nvPr/>
        </p:nvGrpSpPr>
        <p:grpSpPr bwMode="auto">
          <a:xfrm>
            <a:off x="718561" y="1131959"/>
            <a:ext cx="7665120" cy="5158622"/>
            <a:chOff x="500" y="786"/>
            <a:chExt cx="5323" cy="3582"/>
          </a:xfrm>
        </p:grpSpPr>
        <p:grpSp>
          <p:nvGrpSpPr>
            <p:cNvPr id="10286" name="Group 67"/>
            <p:cNvGrpSpPr>
              <a:grpSpLocks/>
            </p:cNvGrpSpPr>
            <p:nvPr/>
          </p:nvGrpSpPr>
          <p:grpSpPr bwMode="auto">
            <a:xfrm>
              <a:off x="4091" y="801"/>
              <a:ext cx="1699" cy="3555"/>
              <a:chOff x="4091" y="810"/>
              <a:chExt cx="1699" cy="3531"/>
            </a:xfrm>
          </p:grpSpPr>
          <p:sp>
            <p:nvSpPr>
              <p:cNvPr id="10301" name="Rectangle 65"/>
              <p:cNvSpPr>
                <a:spLocks noChangeArrowheads="1"/>
              </p:cNvSpPr>
              <p:nvPr/>
            </p:nvSpPr>
            <p:spPr bwMode="auto">
              <a:xfrm>
                <a:off x="4091" y="810"/>
                <a:ext cx="1699" cy="35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2pPr>
                <a:lvl3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3pPr>
                <a:lvl4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4pPr>
                <a:lvl5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defTabSz="407484" eaLnBrk="1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de-DE" altLang="de-DE" smtClean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302" name="Rectangle 66"/>
              <p:cNvSpPr>
                <a:spLocks noChangeArrowheads="1"/>
              </p:cNvSpPr>
              <p:nvPr/>
            </p:nvSpPr>
            <p:spPr bwMode="auto">
              <a:xfrm>
                <a:off x="4091" y="810"/>
                <a:ext cx="1699" cy="3531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2pPr>
                <a:lvl3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3pPr>
                <a:lvl4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4pPr>
                <a:lvl5pPr eaLnBrk="0"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 b="1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defTabSz="407484" eaLnBrk="1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de-DE" altLang="de-DE" smtClean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10287" name="Rectangle 68"/>
            <p:cNvSpPr>
              <a:spLocks noChangeArrowheads="1"/>
            </p:cNvSpPr>
            <p:nvPr/>
          </p:nvSpPr>
          <p:spPr bwMode="auto">
            <a:xfrm>
              <a:off x="4132" y="845"/>
              <a:ext cx="2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Name: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88" name="Rectangle 70"/>
            <p:cNvSpPr>
              <a:spLocks noChangeArrowheads="1"/>
            </p:cNvSpPr>
            <p:nvPr/>
          </p:nvSpPr>
          <p:spPr bwMode="auto">
            <a:xfrm>
              <a:off x="5097" y="845"/>
              <a:ext cx="6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Datum:           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89" name="Rectangle 72"/>
            <p:cNvSpPr>
              <a:spLocks noChangeArrowheads="1"/>
            </p:cNvSpPr>
            <p:nvPr/>
          </p:nvSpPr>
          <p:spPr bwMode="auto">
            <a:xfrm>
              <a:off x="4132" y="1007"/>
              <a:ext cx="92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Teilnehmer:              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0" name="Rectangle 74"/>
            <p:cNvSpPr>
              <a:spLocks noChangeArrowheads="1"/>
            </p:cNvSpPr>
            <p:nvPr/>
          </p:nvSpPr>
          <p:spPr bwMode="auto">
            <a:xfrm>
              <a:off x="4132" y="1170"/>
              <a:ext cx="16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_______________________________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1" name="Rectangle 76"/>
            <p:cNvSpPr>
              <a:spLocks noChangeArrowheads="1"/>
            </p:cNvSpPr>
            <p:nvPr/>
          </p:nvSpPr>
          <p:spPr bwMode="auto">
            <a:xfrm>
              <a:off x="4132" y="1332"/>
              <a:ext cx="149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Zusammenarbeit mit der Familie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2" name="Rectangle 79"/>
            <p:cNvSpPr>
              <a:spLocks noChangeArrowheads="1"/>
            </p:cNvSpPr>
            <p:nvPr/>
          </p:nvSpPr>
          <p:spPr bwMode="auto">
            <a:xfrm>
              <a:off x="4132" y="2054"/>
              <a:ext cx="164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900" b="0">
                  <a:solidFill>
                    <a:srgbClr val="000000"/>
                  </a:solidFill>
                </a:rPr>
                <a:t>_____________________________________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3" name="Rectangle 80"/>
            <p:cNvSpPr>
              <a:spLocks noChangeArrowheads="1"/>
            </p:cNvSpPr>
            <p:nvPr/>
          </p:nvSpPr>
          <p:spPr bwMode="auto">
            <a:xfrm>
              <a:off x="4132" y="2196"/>
              <a:ext cx="74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Vereinbarungen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4" name="Rectangle 84"/>
            <p:cNvSpPr>
              <a:spLocks noChangeArrowheads="1"/>
            </p:cNvSpPr>
            <p:nvPr/>
          </p:nvSpPr>
          <p:spPr bwMode="auto">
            <a:xfrm>
              <a:off x="4182" y="2352"/>
              <a:ext cx="2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900" b="0">
                  <a:solidFill>
                    <a:srgbClr val="000000"/>
                  </a:solidFill>
                </a:rPr>
                <a:t>Kontakt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5" name="Rectangle 86"/>
            <p:cNvSpPr>
              <a:spLocks noChangeArrowheads="1"/>
            </p:cNvSpPr>
            <p:nvPr/>
          </p:nvSpPr>
          <p:spPr bwMode="auto">
            <a:xfrm>
              <a:off x="4473" y="2352"/>
              <a:ext cx="72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900" b="0">
                  <a:solidFill>
                    <a:srgbClr val="000000"/>
                  </a:solidFill>
                </a:rPr>
                <a:t>, Umgangsregelung: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6" name="Rectangle 88"/>
            <p:cNvSpPr>
              <a:spLocks noChangeArrowheads="1"/>
            </p:cNvSpPr>
            <p:nvPr/>
          </p:nvSpPr>
          <p:spPr bwMode="auto">
            <a:xfrm>
              <a:off x="4182" y="2709"/>
              <a:ext cx="56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900" b="0">
                  <a:solidFill>
                    <a:srgbClr val="000000"/>
                  </a:solidFill>
                </a:rPr>
                <a:t>Zeitperspektive: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7" name="Rectangle 90"/>
            <p:cNvSpPr>
              <a:spLocks noChangeArrowheads="1"/>
            </p:cNvSpPr>
            <p:nvPr/>
          </p:nvSpPr>
          <p:spPr bwMode="auto">
            <a:xfrm>
              <a:off x="4160" y="2988"/>
              <a:ext cx="116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900" b="0">
                  <a:solidFill>
                    <a:srgbClr val="000000"/>
                  </a:solidFill>
                </a:rPr>
                <a:t>Fördernde Hilfen/ Unterstützung: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8" name="Rectangle 91"/>
            <p:cNvSpPr>
              <a:spLocks noChangeArrowheads="1"/>
            </p:cNvSpPr>
            <p:nvPr/>
          </p:nvSpPr>
          <p:spPr bwMode="auto">
            <a:xfrm>
              <a:off x="4132" y="3298"/>
              <a:ext cx="164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900" b="0">
                  <a:solidFill>
                    <a:srgbClr val="000000"/>
                  </a:solidFill>
                </a:rPr>
                <a:t>_____________________________________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sp>
          <p:nvSpPr>
            <p:cNvPr id="10299" name="Rectangle 92"/>
            <p:cNvSpPr>
              <a:spLocks noChangeArrowheads="1"/>
            </p:cNvSpPr>
            <p:nvPr/>
          </p:nvSpPr>
          <p:spPr bwMode="auto">
            <a:xfrm>
              <a:off x="4132" y="3440"/>
              <a:ext cx="12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>
                <a:defRPr sz="2000" b="1">
                  <a:solidFill>
                    <a:schemeClr val="accent2"/>
                  </a:solidFill>
                  <a:latin typeface="Arial" charset="0"/>
                </a:defRPr>
              </a:lvl2pPr>
              <a:lvl3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3pPr>
              <a:lvl4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4pPr>
              <a:lvl5pPr eaLnBrk="0">
                <a:defRPr sz="2000" b="1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 b="1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defTabSz="407484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DE" altLang="de-DE" sz="1100">
                  <a:solidFill>
                    <a:srgbClr val="000000"/>
                  </a:solidFill>
                </a:rPr>
                <a:t>Begründung der Hilfeform:</a:t>
              </a:r>
              <a:endParaRPr lang="de-DE" altLang="de-DE" smtClean="0">
                <a:solidFill>
                  <a:srgbClr val="3333CC"/>
                </a:solidFill>
              </a:endParaRPr>
            </a:p>
          </p:txBody>
        </p:sp>
        <p:pic>
          <p:nvPicPr>
            <p:cNvPr id="10300" name="Picture 94" descr="Zielkreisgr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" y="786"/>
              <a:ext cx="3582" cy="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610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70" y="116634"/>
            <a:ext cx="12969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Beteiligung </a:t>
            </a:r>
            <a:r>
              <a:rPr lang="de-DE" dirty="0"/>
              <a:t>leben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3"/>
            <a:ext cx="8075240" cy="434907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 smtClean="0">
                <a:solidFill>
                  <a:prstClr val="black">
                    <a:tint val="75000"/>
                  </a:prstClr>
                </a:solidFill>
              </a:rPr>
              <a:t>Teil 2 Fallbeispiel für gelungene Hilfe durch Beteiligung - „Klaus“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Frau Kolke-Schmitz; Fachbereichsleitung </a:t>
            </a:r>
            <a:r>
              <a:rPr lang="de-DE" sz="2000" kern="1200" smtClean="0">
                <a:solidFill>
                  <a:prstClr val="black">
                    <a:tint val="75000"/>
                  </a:prstClr>
                </a:solidFill>
              </a:rPr>
              <a:t>KSD West</a:t>
            </a: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Kreisjugendamt Emmendingen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18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4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Vorstellung gelungener Beteiligung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in folgenden Schritten 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363138"/>
            <a:ext cx="8229600" cy="4525963"/>
          </a:xfrm>
        </p:spPr>
        <p:txBody>
          <a:bodyPr/>
          <a:lstStyle/>
          <a:p>
            <a:r>
              <a:rPr lang="de-DE" sz="2600" dirty="0" smtClean="0"/>
              <a:t>Ein Fallbeispiel „Klaus“</a:t>
            </a:r>
          </a:p>
          <a:p>
            <a:r>
              <a:rPr lang="de-DE" sz="2600" dirty="0" smtClean="0"/>
              <a:t>Der Zielkreis im Hilfeplangespräch</a:t>
            </a:r>
          </a:p>
          <a:p>
            <a:r>
              <a:rPr lang="de-DE" sz="2600" dirty="0" smtClean="0"/>
              <a:t>Klaus entwickelt und benennt überprüfbare Ziele und stellt diese selbst im Zielkreis vor</a:t>
            </a:r>
          </a:p>
          <a:p>
            <a:r>
              <a:rPr lang="de-DE" sz="2600" dirty="0" smtClean="0"/>
              <a:t>Klaus überwindet Stolpersteine auf dem Weg</a:t>
            </a:r>
          </a:p>
          <a:p>
            <a:r>
              <a:rPr lang="de-DE" sz="2600" dirty="0" smtClean="0"/>
              <a:t>Klaus zeigt seine Freude über das Gelingen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4505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de-DE" sz="3600" dirty="0" smtClean="0"/>
              <a:t>Klaus </a:t>
            </a:r>
            <a:r>
              <a:rPr lang="de-DE" sz="2000" dirty="0" smtClean="0"/>
              <a:t>*05/1997 </a:t>
            </a:r>
            <a:r>
              <a:rPr lang="de-DE" sz="3600" dirty="0" smtClean="0"/>
              <a:t>und seine Familie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r>
              <a:rPr lang="de-DE" sz="2600" dirty="0" smtClean="0"/>
              <a:t>10/2010 erster Umzug der Familie in den       LK EM</a:t>
            </a:r>
          </a:p>
          <a:p>
            <a:r>
              <a:rPr lang="de-DE" sz="2600" dirty="0" smtClean="0"/>
              <a:t>Unzählige Wohnungswechsel; häusliche Gewalt; wechselnde teilweise innerfamiliäre Betreuung in früher Kindheit; alleinerziehende Mutter(</a:t>
            </a:r>
            <a:r>
              <a:rPr lang="de-DE" sz="2600" dirty="0" err="1" smtClean="0"/>
              <a:t>BorderlineErkrankung</a:t>
            </a:r>
            <a:r>
              <a:rPr lang="de-DE" sz="2600" dirty="0" smtClean="0"/>
              <a:t> und Hepatitis C)</a:t>
            </a:r>
          </a:p>
          <a:p>
            <a:r>
              <a:rPr lang="de-DE" sz="2600" dirty="0" smtClean="0"/>
              <a:t>Kein Kontakt mehr zum Vater (Gewalt; Forensik)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Hilfebedarf von Klaus u. seiner Familie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r>
              <a:rPr lang="de-DE" sz="2600" dirty="0" smtClean="0"/>
              <a:t>Ergebnis der Diagnostik: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 smtClean="0"/>
              <a:t>F 81.0 LRS;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 smtClean="0"/>
              <a:t>F 90.0 Aktivitäts- und Aufmerksamkeitsstörung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 smtClean="0"/>
              <a:t>F 90.1 hyperkinetische Störung</a:t>
            </a:r>
          </a:p>
          <a:p>
            <a:r>
              <a:rPr lang="de-DE" sz="2600" dirty="0" smtClean="0"/>
              <a:t>Tagesstruktur</a:t>
            </a:r>
          </a:p>
          <a:p>
            <a:r>
              <a:rPr lang="de-DE" sz="2600" dirty="0" smtClean="0"/>
              <a:t>Impulskontrolle</a:t>
            </a:r>
          </a:p>
          <a:p>
            <a:r>
              <a:rPr lang="de-DE" sz="2600" dirty="0" smtClean="0"/>
              <a:t>„</a:t>
            </a:r>
            <a:r>
              <a:rPr lang="de-DE" sz="2600" dirty="0" err="1" smtClean="0"/>
              <a:t>Eltern“arbeit</a:t>
            </a:r>
            <a:endParaRPr lang="de-DE" sz="2600" dirty="0" smtClean="0"/>
          </a:p>
          <a:p>
            <a:r>
              <a:rPr lang="de-DE" sz="2600" dirty="0" smtClean="0"/>
              <a:t>Therapeutische Begleitung von Klaus</a:t>
            </a:r>
          </a:p>
          <a:p>
            <a:r>
              <a:rPr lang="de-DE" sz="2600" dirty="0" smtClean="0"/>
              <a:t>Medikation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1340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Hilfebedarf von Klaus u. seiner Familie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4525963"/>
          </a:xfrm>
        </p:spPr>
        <p:txBody>
          <a:bodyPr/>
          <a:lstStyle/>
          <a:p>
            <a:r>
              <a:rPr lang="de-DE" sz="2600" dirty="0" smtClean="0"/>
              <a:t>Folge:</a:t>
            </a:r>
          </a:p>
          <a:p>
            <a:r>
              <a:rPr lang="de-DE" sz="2600" dirty="0" smtClean="0"/>
              <a:t>2006 erste teilstationäre Unterbringung E-Schule mit Tagesgruppe im </a:t>
            </a:r>
            <a:r>
              <a:rPr lang="de-DE" sz="2600" dirty="0" err="1" smtClean="0"/>
              <a:t>Dinglinger</a:t>
            </a:r>
            <a:r>
              <a:rPr lang="de-DE" sz="2600" dirty="0" smtClean="0"/>
              <a:t> Haus</a:t>
            </a:r>
          </a:p>
          <a:p>
            <a:r>
              <a:rPr lang="de-DE" sz="2600" dirty="0" smtClean="0"/>
              <a:t>2007 vollstationärer Hilfebedarf mit E-Schule im LBZ St. Anton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3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Resilienzfaktoren</a:t>
            </a:r>
            <a:r>
              <a:rPr lang="de-DE" sz="3600" dirty="0" smtClean="0"/>
              <a:t> von Klaus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336753"/>
            <a:ext cx="8229600" cy="4525963"/>
          </a:xfrm>
        </p:spPr>
        <p:txBody>
          <a:bodyPr/>
          <a:lstStyle/>
          <a:p>
            <a:r>
              <a:rPr lang="de-DE" sz="2600" dirty="0" smtClean="0"/>
              <a:t>Klaus ist immer an seiner Umwelt interessiert</a:t>
            </a:r>
          </a:p>
          <a:p>
            <a:r>
              <a:rPr lang="de-DE" sz="2600" dirty="0" smtClean="0"/>
              <a:t>Klaus ist aufgeschlossen </a:t>
            </a:r>
          </a:p>
          <a:p>
            <a:r>
              <a:rPr lang="de-DE" sz="2600" dirty="0" smtClean="0"/>
              <a:t>Klaus ist meist sehr freundlich </a:t>
            </a:r>
          </a:p>
          <a:p>
            <a:r>
              <a:rPr lang="de-DE" sz="2600" dirty="0" smtClean="0"/>
              <a:t>Klaus zeigt sich hilfsbereit, zuverlässig, kreativ</a:t>
            </a:r>
          </a:p>
          <a:p>
            <a:r>
              <a:rPr lang="de-DE" sz="2600" dirty="0" smtClean="0"/>
              <a:t>Klaus verbringt Wochenendfreizeit und Ferien bei seiner Mutter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0920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Klaus entwickelt eigene Ziele</a:t>
            </a:r>
            <a:br>
              <a:rPr lang="de-DE" sz="4000" dirty="0" smtClean="0"/>
            </a:br>
            <a:r>
              <a:rPr lang="de-DE" sz="2000" dirty="0" smtClean="0"/>
              <a:t>(seine Beteiligung und die der Anderen)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r>
              <a:rPr lang="de-DE" sz="2600" dirty="0" smtClean="0"/>
              <a:t>Der Zielkreis als Instrument der Hilfeplanung ermöglich  maximale Beteiligung  der Betroffenen</a:t>
            </a:r>
          </a:p>
          <a:p>
            <a:r>
              <a:rPr lang="de-DE" sz="2600" dirty="0" smtClean="0"/>
              <a:t>ICH: Wahrnehmung zu seiner Person; seiner angestrebten Persönlichkeitsentwicklung </a:t>
            </a:r>
          </a:p>
          <a:p>
            <a:r>
              <a:rPr lang="de-DE" sz="2600" dirty="0" smtClean="0"/>
              <a:t>GRUPPE: Wahrnehmungen auf das erlebte Auftreten; Verhalten in der Gruppe;</a:t>
            </a:r>
          </a:p>
          <a:p>
            <a:r>
              <a:rPr lang="de-DE" sz="2600" dirty="0" smtClean="0"/>
              <a:t>SCHULE: Fortschritte, Ziele; Wünsche; Erwartungen </a:t>
            </a:r>
          </a:p>
          <a:p>
            <a:r>
              <a:rPr lang="de-DE" sz="2600" dirty="0" smtClean="0"/>
              <a:t>FAMILIE: heimatliches Lebensumfeld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7461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Klaus entwickelt eigene Ziele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Explizit erlebt wurde diese Arbeit sowohl als Mittel der Partizipation und Strukturierung im Hilfeplangespräch   </a:t>
            </a:r>
            <a:r>
              <a:rPr lang="de-DE" u="sng" dirty="0" smtClean="0"/>
              <a:t>darüber hinaus                                                              </a:t>
            </a:r>
          </a:p>
          <a:p>
            <a:r>
              <a:rPr lang="de-DE" dirty="0" smtClean="0"/>
              <a:t>als Begleitung im gesamtes Hilfeprozess!</a:t>
            </a:r>
          </a:p>
          <a:p>
            <a:r>
              <a:rPr lang="de-DE" dirty="0" smtClean="0"/>
              <a:t>Die Würdigung des Gelingenden eröffnet jedes Reflexionsgespräch</a:t>
            </a:r>
          </a:p>
          <a:p>
            <a:r>
              <a:rPr lang="de-DE" dirty="0" smtClean="0"/>
              <a:t>Die 50+ Regel</a:t>
            </a:r>
          </a:p>
          <a:p>
            <a:r>
              <a:rPr lang="de-DE" dirty="0" smtClean="0"/>
              <a:t>Maximale Beteiligung (Klaus; KM;LBZ;KSD)</a:t>
            </a:r>
          </a:p>
          <a:p>
            <a:r>
              <a:rPr lang="de-DE" dirty="0" smtClean="0"/>
              <a:t>Jede Sichtweise hat Bedeutung und bekommt Raum	</a:t>
            </a:r>
          </a:p>
          <a:p>
            <a:pPr marL="0" indent="0">
              <a:buNone/>
            </a:pPr>
            <a:r>
              <a:rPr lang="de-DE" sz="1700" dirty="0" smtClean="0"/>
              <a:t>       (vgl. Wundersame Wandlung zur Selbstwirksamkeit; S. 300 ff. : 2016)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3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969450"/>
            <a:ext cx="8229600" cy="888550"/>
          </a:xfrm>
        </p:spPr>
        <p:txBody>
          <a:bodyPr/>
          <a:lstStyle/>
          <a:p>
            <a:r>
              <a:rPr lang="de-DE" sz="2600" dirty="0" smtClean="0"/>
              <a:t>Der Zielkreis visualisiert die Ziele</a:t>
            </a:r>
            <a:endParaRPr lang="de-DE" sz="2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5040560" cy="4971512"/>
          </a:xfrm>
        </p:spPr>
      </p:pic>
    </p:spTree>
    <p:extLst>
      <p:ext uri="{BB962C8B-B14F-4D97-AF65-F5344CB8AC3E}">
        <p14:creationId xmlns:p14="http://schemas.microsoft.com/office/powerpoint/2010/main" val="3840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70" y="116634"/>
            <a:ext cx="12969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Beteiligung </a:t>
            </a:r>
            <a:r>
              <a:rPr lang="de-DE" dirty="0"/>
              <a:t>leben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3"/>
            <a:ext cx="8075240" cy="434907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 smtClean="0">
                <a:solidFill>
                  <a:prstClr val="black">
                    <a:tint val="75000"/>
                  </a:prstClr>
                </a:solidFill>
              </a:rPr>
              <a:t>Einführung</a:t>
            </a:r>
            <a:endParaRPr lang="de-DE" sz="4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>
                <a:solidFill>
                  <a:prstClr val="black">
                    <a:tint val="75000"/>
                  </a:prstClr>
                </a:solidFill>
              </a:rPr>
              <a:t>Frau </a:t>
            </a: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Schneider; Amtsleitung;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Kreisjugendamt Emmendingen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 smtClean="0">
                <a:solidFill>
                  <a:prstClr val="black">
                    <a:tint val="75000"/>
                  </a:prstClr>
                </a:solidFill>
              </a:rPr>
              <a:t>Teil 1 Vorstellung des Zielkreises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Frau Zimmermann; </a:t>
            </a:r>
            <a:r>
              <a:rPr lang="de-DE" sz="2000" kern="1200" dirty="0">
                <a:solidFill>
                  <a:prstClr val="black">
                    <a:tint val="75000"/>
                  </a:prstClr>
                </a:solidFill>
              </a:rPr>
              <a:t>stellvertretende Führungsverantwortliche </a:t>
            </a: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der </a:t>
            </a:r>
            <a:r>
              <a:rPr lang="de-DE" sz="2000" kern="1200" dirty="0">
                <a:solidFill>
                  <a:prstClr val="black">
                    <a:tint val="75000"/>
                  </a:prstClr>
                </a:solidFill>
              </a:rPr>
              <a:t>Gruppe </a:t>
            </a: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L.; LBZ </a:t>
            </a:r>
            <a:r>
              <a:rPr lang="de-DE" sz="2000" kern="1200" dirty="0">
                <a:solidFill>
                  <a:prstClr val="black">
                    <a:tint val="75000"/>
                  </a:prstClr>
                </a:solidFill>
              </a:rPr>
              <a:t>St. Anton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 smtClean="0">
                <a:solidFill>
                  <a:prstClr val="black">
                    <a:tint val="75000"/>
                  </a:prstClr>
                </a:solidFill>
              </a:rPr>
              <a:t>Teil 2 Fallbeispiel für gelungene Hilfe durch Beteiligung - „Klaus“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Frau Kolke-Schmitz; Fachbereichsleitung KSD West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Kreisjugendamt Emmendingen </a:t>
            </a:r>
            <a:endParaRPr lang="de-DE" sz="18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4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Klaus konnte viele seiner Ziele schon erreichen: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04864"/>
            <a:ext cx="8229600" cy="4525963"/>
          </a:xfrm>
        </p:spPr>
        <p:txBody>
          <a:bodyPr/>
          <a:lstStyle/>
          <a:p>
            <a:r>
              <a:rPr lang="de-DE" sz="2600" dirty="0" smtClean="0"/>
              <a:t>Klaus fühlte sich auch in krisenhaften Zeiten beteiligt</a:t>
            </a:r>
          </a:p>
          <a:p>
            <a:r>
              <a:rPr lang="de-DE" sz="2600" dirty="0" smtClean="0"/>
              <a:t>Klaus erlebte in der Schule kleinschrittiges Vorgehen und Förderung beim gezielten Lernen (z.B. Englisch)</a:t>
            </a:r>
          </a:p>
          <a:p>
            <a:r>
              <a:rPr lang="de-DE" sz="2600" dirty="0" smtClean="0"/>
              <a:t>Klaus erlebte viel Lob, kleine Belohnungen und Motivation zum Arbeiten (z.B. Englisch)</a:t>
            </a:r>
          </a:p>
          <a:p>
            <a:r>
              <a:rPr lang="de-DE" sz="2600" dirty="0" smtClean="0"/>
              <a:t>Klaus erzählte von der Vorbereitung zum HPG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1631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Durch Beteiligung zur gelingenden </a:t>
            </a:r>
            <a:r>
              <a:rPr lang="de-DE" sz="4000" dirty="0" err="1" smtClean="0"/>
              <a:t>HzE</a:t>
            </a:r>
            <a:r>
              <a:rPr lang="de-DE" sz="40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§§ 27/34 und §41 SGB VIII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Klaus erlebt die Jugendhilfe als Hilfe zur Verselbständigung.</a:t>
            </a:r>
          </a:p>
          <a:p>
            <a:r>
              <a:rPr lang="de-DE" sz="2800" dirty="0" smtClean="0"/>
              <a:t>Klaus hat seinen Schulabschluss erreicht.</a:t>
            </a:r>
          </a:p>
          <a:p>
            <a:r>
              <a:rPr lang="de-DE" sz="2800" dirty="0" smtClean="0"/>
              <a:t>Klaus hat seinen Ausbildungsplatz gefunden</a:t>
            </a:r>
          </a:p>
          <a:p>
            <a:r>
              <a:rPr lang="de-DE" sz="2800" dirty="0" smtClean="0"/>
              <a:t>Klaus gelingt gute Kommunikation.</a:t>
            </a:r>
          </a:p>
          <a:p>
            <a:r>
              <a:rPr lang="de-DE" sz="2800" dirty="0" smtClean="0"/>
              <a:t>Klaus zeigt Selbstbewusstsein und Selbstwertgefühl.</a:t>
            </a:r>
          </a:p>
          <a:p>
            <a:r>
              <a:rPr lang="de-DE" sz="2800" dirty="0" smtClean="0"/>
              <a:t>Klaus erzählt stolz vom Start in der Fahrschule und freut sich auf seinen Führerschein.</a:t>
            </a:r>
          </a:p>
          <a:p>
            <a:r>
              <a:rPr lang="de-DE" sz="2800" dirty="0" smtClean="0"/>
              <a:t>Klaus ist auf dem Weg in die Selbständigkeit, er sucht aktuell den Weg zu eigenständigem Wohnen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78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70" y="116634"/>
            <a:ext cx="12969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86000" y="1988840"/>
            <a:ext cx="5094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Vielen Dank für Ihre Aufmerksamkeit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06472" y="3515523"/>
            <a:ext cx="4572000" cy="33916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e-DE" sz="32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Gelebte Beteiligung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e-DE" sz="32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e-DE" sz="3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Abschlussveranstaltung am 26.04.2016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des KVJS-Forschungsprojekts  „Beteiligung leben“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e-DE" sz="32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e-DE" sz="2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7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70" y="116634"/>
            <a:ext cx="12969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Beteiligung </a:t>
            </a:r>
            <a:r>
              <a:rPr lang="de-DE" dirty="0"/>
              <a:t>leben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3"/>
            <a:ext cx="8075240" cy="434907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4000" kern="1200" dirty="0" smtClean="0">
                <a:solidFill>
                  <a:prstClr val="black">
                    <a:tint val="75000"/>
                  </a:prstClr>
                </a:solidFill>
              </a:rPr>
              <a:t>Teil 1 Vorstellung des Zielkreises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Frau Zimmermann;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>
                <a:solidFill>
                  <a:prstClr val="black">
                    <a:tint val="75000"/>
                  </a:prstClr>
                </a:solidFill>
              </a:rPr>
              <a:t>stellvertretende Führungsverantwortliche der Gruppe </a:t>
            </a: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L.</a:t>
            </a:r>
            <a:endParaRPr lang="de-DE" sz="2000" kern="12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de-DE" sz="2000" kern="1200" dirty="0" smtClean="0">
                <a:solidFill>
                  <a:prstClr val="black">
                    <a:tint val="75000"/>
                  </a:prstClr>
                </a:solidFill>
              </a:rPr>
              <a:t>LBZ St. Anton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000" kern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de-DE" sz="2500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680" y="554460"/>
            <a:ext cx="5911200" cy="815126"/>
          </a:xfrm>
        </p:spPr>
        <p:txBody>
          <a:bodyPr tIns="35264"/>
          <a:lstStyle/>
          <a:p>
            <a:pPr algn="l" eaLnBrk="1" hangingPunct="1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de-DE" altLang="de-DE" sz="2700">
                <a:solidFill>
                  <a:srgbClr val="009999"/>
                </a:solidFill>
              </a:rPr>
              <a:t>Der Entwicklungszielkreis - </a:t>
            </a:r>
            <a:br>
              <a:rPr lang="de-DE" altLang="de-DE" sz="2700">
                <a:solidFill>
                  <a:srgbClr val="009999"/>
                </a:solidFill>
              </a:rPr>
            </a:br>
            <a:r>
              <a:rPr lang="de-DE" altLang="de-DE" sz="2200"/>
              <a:t> 				 die Visualisierungshilfe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489653"/>
            <a:ext cx="16819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8071" name="Picture 7" descr="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0" y="1468955"/>
            <a:ext cx="4766400" cy="47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747040" y="1784348"/>
            <a:ext cx="2678400" cy="434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Der Entwicklungszielkreis ist in ein </a:t>
            </a:r>
            <a:r>
              <a:rPr lang="de-DE" altLang="de-DE" sz="1600">
                <a:solidFill>
                  <a:srgbClr val="000000"/>
                </a:solidFill>
              </a:rPr>
              <a:t>Entwicklungs</a:t>
            </a:r>
            <a:r>
              <a:rPr lang="de-DE" altLang="de-DE" sz="1600" b="0">
                <a:solidFill>
                  <a:srgbClr val="000000"/>
                </a:solidFill>
              </a:rPr>
              <a:t>- und </a:t>
            </a:r>
            <a:r>
              <a:rPr lang="de-DE" altLang="de-DE" sz="1600">
                <a:solidFill>
                  <a:srgbClr val="000000"/>
                </a:solidFill>
              </a:rPr>
              <a:t>Erziehungsklima</a:t>
            </a:r>
            <a:r>
              <a:rPr lang="de-DE" altLang="de-DE" sz="1600" b="0">
                <a:solidFill>
                  <a:srgbClr val="000000"/>
                </a:solidFill>
              </a:rPr>
              <a:t> (orange) eingebettet. 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z="1300" b="0">
              <a:solidFill>
                <a:srgbClr val="000000"/>
              </a:solidFill>
            </a:endParaRP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Damit soll verdeutlicht wer-den, dass wir davon aus-gehen, dass Entwicklung sowohl </a:t>
            </a:r>
            <a:r>
              <a:rPr lang="de-DE" altLang="de-DE" sz="1600">
                <a:solidFill>
                  <a:srgbClr val="000000"/>
                </a:solidFill>
              </a:rPr>
              <a:t>beim Kind/ Jugendlichen wie</a:t>
            </a:r>
            <a:r>
              <a:rPr lang="de-DE" altLang="de-DE" sz="1600" b="0">
                <a:solidFill>
                  <a:srgbClr val="000000"/>
                </a:solidFill>
              </a:rPr>
              <a:t> in der </a:t>
            </a:r>
            <a:r>
              <a:rPr lang="de-DE" altLang="de-DE" sz="1600">
                <a:solidFill>
                  <a:srgbClr val="000000"/>
                </a:solidFill>
              </a:rPr>
              <a:t>Familie</a:t>
            </a:r>
            <a:r>
              <a:rPr lang="de-DE" altLang="de-DE" sz="1600" b="0">
                <a:solidFill>
                  <a:srgbClr val="000000"/>
                </a:solidFill>
              </a:rPr>
              <a:t> im Kontext der Hilfe erfolgt – sie sich quasi gegenseitig bedingen. 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z="1300" b="0">
              <a:solidFill>
                <a:srgbClr val="000000"/>
              </a:solidFill>
            </a:endParaRP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Die 5 Klimafaktoren ent-stammen dem Modell „5 Säulen der Erziehung“ von Prof. Sigrid Tschöpe- Scheffler </a:t>
            </a:r>
          </a:p>
        </p:txBody>
      </p:sp>
    </p:spTree>
    <p:extLst>
      <p:ext uri="{BB962C8B-B14F-4D97-AF65-F5344CB8AC3E}">
        <p14:creationId xmlns:p14="http://schemas.microsoft.com/office/powerpoint/2010/main" val="664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1680" y="554460"/>
            <a:ext cx="5911200" cy="815126"/>
          </a:xfrm>
        </p:spPr>
        <p:txBody>
          <a:bodyPr tIns="35264"/>
          <a:lstStyle/>
          <a:p>
            <a:pPr algn="l" eaLnBrk="1" hangingPunct="1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de-DE" altLang="de-DE" sz="2700">
                <a:solidFill>
                  <a:srgbClr val="009999"/>
                </a:solidFill>
              </a:rPr>
              <a:t>Der Entwicklungszielkreis - </a:t>
            </a:r>
            <a:br>
              <a:rPr lang="de-DE" altLang="de-DE" sz="2700">
                <a:solidFill>
                  <a:srgbClr val="009999"/>
                </a:solidFill>
              </a:rPr>
            </a:br>
            <a:r>
              <a:rPr lang="de-DE" altLang="de-DE" sz="2200"/>
              <a:t> 					ein Vorgehen in 4 Schritten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489653"/>
            <a:ext cx="16819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 descr="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" y="2187591"/>
            <a:ext cx="3332160" cy="33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984480" y="1836194"/>
            <a:ext cx="4963680" cy="38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600">
                <a:solidFill>
                  <a:srgbClr val="000000"/>
                </a:solidFill>
              </a:rPr>
              <a:t>Schritt 1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Betrachtung, was (bereits) </a:t>
            </a:r>
            <a:r>
              <a:rPr lang="de-DE" altLang="de-DE" sz="1600">
                <a:solidFill>
                  <a:srgbClr val="000000"/>
                </a:solidFill>
              </a:rPr>
              <a:t>gut läuft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bei </a:t>
            </a:r>
            <a:r>
              <a:rPr lang="de-DE" altLang="de-DE" sz="1600" b="0" u="sng">
                <a:solidFill>
                  <a:srgbClr val="000000"/>
                </a:solidFill>
              </a:rPr>
              <a:t>Folgegesprächen</a:t>
            </a:r>
            <a:r>
              <a:rPr lang="de-DE" altLang="de-DE" sz="1600" b="0">
                <a:solidFill>
                  <a:srgbClr val="000000"/>
                </a:solidFill>
              </a:rPr>
              <a:t> auch, was im Blick auf die letzten Ziele erreicht ist </a:t>
            </a:r>
          </a:p>
          <a:p>
            <a:pPr defTabSz="407484" eaLnBrk="1" hangingPunct="0">
              <a:lnSpc>
                <a:spcPct val="93000"/>
              </a:lnSpc>
              <a:spcBef>
                <a:spcPct val="50000"/>
              </a:spcBef>
              <a:spcAft>
                <a:spcPct val="20000"/>
              </a:spcAft>
              <a:buClr>
                <a:srgbClr val="000000"/>
              </a:buClr>
              <a:buSzPct val="100000"/>
            </a:pPr>
            <a:r>
              <a:rPr lang="de-DE" altLang="de-DE" sz="1600">
                <a:solidFill>
                  <a:srgbClr val="000000"/>
                </a:solidFill>
              </a:rPr>
              <a:t>Schritt 2</a:t>
            </a:r>
          </a:p>
          <a:p>
            <a:pPr defTabSz="407484" eaLnBrk="1" hangingPunct="0">
              <a:lnSpc>
                <a:spcPct val="93000"/>
              </a:lnSpc>
              <a:spcAft>
                <a:spcPct val="20000"/>
              </a:spcAft>
              <a:buClr>
                <a:srgbClr val="000000"/>
              </a:buClr>
              <a:buSzPct val="100000"/>
            </a:pPr>
            <a:r>
              <a:rPr lang="de-DE" altLang="de-DE" sz="1600">
                <a:solidFill>
                  <a:srgbClr val="000000"/>
                </a:solidFill>
              </a:rPr>
              <a:t>Sammeln</a:t>
            </a:r>
            <a:r>
              <a:rPr lang="de-DE" altLang="de-DE" sz="1600" b="0">
                <a:solidFill>
                  <a:srgbClr val="000000"/>
                </a:solidFill>
              </a:rPr>
              <a:t> 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  a. der nächsten </a:t>
            </a:r>
            <a:r>
              <a:rPr lang="de-DE" altLang="de-DE" sz="1600">
                <a:solidFill>
                  <a:srgbClr val="000000"/>
                </a:solidFill>
              </a:rPr>
              <a:t>Ziele</a:t>
            </a:r>
            <a:r>
              <a:rPr lang="de-DE" altLang="de-DE" sz="1600" b="0">
                <a:solidFill>
                  <a:srgbClr val="000000"/>
                </a:solidFill>
              </a:rPr>
              <a:t> (Kind) und</a:t>
            </a:r>
          </a:p>
          <a:p>
            <a:pPr defTabSz="407484" eaLnBrk="1" hangingPunct="0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  b. der </a:t>
            </a:r>
            <a:r>
              <a:rPr lang="de-DE" altLang="de-DE" sz="1600">
                <a:solidFill>
                  <a:srgbClr val="000000"/>
                </a:solidFill>
              </a:rPr>
              <a:t>Erwartungen/ Wünsche</a:t>
            </a:r>
            <a:r>
              <a:rPr lang="de-DE" altLang="de-DE" sz="1600" b="0">
                <a:solidFill>
                  <a:srgbClr val="000000"/>
                </a:solidFill>
              </a:rPr>
              <a:t> (Erw.)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z="1600" b="0">
              <a:solidFill>
                <a:srgbClr val="000000"/>
              </a:solidFill>
            </a:endParaRPr>
          </a:p>
          <a:p>
            <a:pPr defTabSz="407484" eaLnBrk="1" hangingPunct="0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de-DE" altLang="de-DE" sz="1600">
                <a:solidFill>
                  <a:srgbClr val="000000"/>
                </a:solidFill>
              </a:rPr>
              <a:t>Schritt 3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>
                <a:solidFill>
                  <a:srgbClr val="000000"/>
                </a:solidFill>
              </a:rPr>
              <a:t>Zielauswahl</a:t>
            </a:r>
            <a:r>
              <a:rPr lang="de-DE" altLang="de-DE" sz="1600" b="0">
                <a:solidFill>
                  <a:srgbClr val="000000"/>
                </a:solidFill>
              </a:rPr>
              <a:t> – das möchte ich konkret erreichen (durch das Kind)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 sz="1600" b="0">
              <a:solidFill>
                <a:srgbClr val="000000"/>
              </a:solidFill>
            </a:endParaRPr>
          </a:p>
          <a:p>
            <a:pPr defTabSz="407484" eaLnBrk="1" hangingPunct="0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de-DE" altLang="de-DE" sz="1600">
                <a:solidFill>
                  <a:srgbClr val="000000"/>
                </a:solidFill>
              </a:rPr>
              <a:t>Schritt 4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den Erwachsenen wichtige Aspekte im Blick behalten </a:t>
            </a:r>
          </a:p>
        </p:txBody>
      </p:sp>
    </p:spTree>
    <p:extLst>
      <p:ext uri="{BB962C8B-B14F-4D97-AF65-F5344CB8AC3E}">
        <p14:creationId xmlns:p14="http://schemas.microsoft.com/office/powerpoint/2010/main" val="48813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962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962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1680" y="554460"/>
            <a:ext cx="5911200" cy="815126"/>
          </a:xfrm>
        </p:spPr>
        <p:txBody>
          <a:bodyPr tIns="35264"/>
          <a:lstStyle/>
          <a:p>
            <a:pPr algn="l" eaLnBrk="1" hangingPunct="1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de-DE" altLang="de-DE" sz="2700">
                <a:solidFill>
                  <a:srgbClr val="009999"/>
                </a:solidFill>
              </a:rPr>
              <a:t>Der Entwicklungszielkreis - </a:t>
            </a:r>
            <a:br>
              <a:rPr lang="de-DE" altLang="de-DE" sz="2700">
                <a:solidFill>
                  <a:srgbClr val="009999"/>
                </a:solidFill>
              </a:rPr>
            </a:br>
            <a:r>
              <a:rPr lang="de-DE" altLang="de-DE" sz="2200"/>
              <a:t> 					3 Phasen der Durchführung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489653"/>
            <a:ext cx="16819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4" descr="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1" y="1934125"/>
            <a:ext cx="3941280" cy="394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1920" y="2189030"/>
            <a:ext cx="3928320" cy="3331070"/>
          </a:xfrm>
        </p:spPr>
        <p:txBody>
          <a:bodyPr tIns="0" anchor="ctr"/>
          <a:lstStyle/>
          <a:p>
            <a:pPr marL="0" indent="1440" algn="ctr" eaLnBrk="1">
              <a:lnSpc>
                <a:spcPct val="95000"/>
              </a:lnSpc>
              <a:spcAft>
                <a:spcPct val="0"/>
              </a:spcAft>
              <a:buNone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de-DE" altLang="de-DE" sz="1300">
              <a:solidFill>
                <a:srgbClr val="000000"/>
              </a:solidFill>
            </a:endParaRPr>
          </a:p>
          <a:p>
            <a:pPr marL="0" indent="1440" eaLnBrk="1">
              <a:lnSpc>
                <a:spcPct val="95000"/>
              </a:lnSpc>
              <a:spcAft>
                <a:spcPct val="0"/>
              </a:spcAft>
              <a:buFont typeface="Times New Roman" charset="0"/>
              <a:buAutoNum type="arabicPeriod"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2200">
                <a:solidFill>
                  <a:srgbClr val="000000"/>
                </a:solidFill>
              </a:rPr>
              <a:t> Vorbereitungsgespräch</a:t>
            </a:r>
          </a:p>
          <a:p>
            <a:pPr marL="0" indent="1440" algn="ctr" eaLnBrk="1">
              <a:lnSpc>
                <a:spcPct val="95000"/>
              </a:lnSpc>
              <a:spcAft>
                <a:spcPct val="0"/>
              </a:spcAft>
              <a:buNone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2200">
                <a:solidFill>
                  <a:srgbClr val="000000"/>
                </a:solidFill>
              </a:rPr>
              <a:t> </a:t>
            </a:r>
          </a:p>
          <a:p>
            <a:pPr marL="0" indent="1440" eaLnBrk="1">
              <a:lnSpc>
                <a:spcPct val="95000"/>
              </a:lnSpc>
              <a:spcAft>
                <a:spcPct val="0"/>
              </a:spcAft>
              <a:buNone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2200">
                <a:solidFill>
                  <a:srgbClr val="000000"/>
                </a:solidFill>
              </a:rPr>
              <a:t>2. Hilfeplangespräch</a:t>
            </a:r>
            <a:br>
              <a:rPr lang="de-DE" altLang="de-DE" sz="2200">
                <a:solidFill>
                  <a:srgbClr val="000000"/>
                </a:solidFill>
              </a:rPr>
            </a:br>
            <a:r>
              <a:rPr lang="de-DE" altLang="de-DE" sz="2200">
                <a:solidFill>
                  <a:srgbClr val="000000"/>
                </a:solidFill>
              </a:rPr>
              <a:t>    </a:t>
            </a:r>
            <a:r>
              <a:rPr lang="de-DE" altLang="de-DE" sz="220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de-DE" altLang="de-DE" sz="2200">
                <a:solidFill>
                  <a:srgbClr val="000000"/>
                </a:solidFill>
              </a:rPr>
              <a:t>mit Besonderheiten bei </a:t>
            </a:r>
          </a:p>
          <a:p>
            <a:pPr marL="0" indent="1440" eaLnBrk="1">
              <a:lnSpc>
                <a:spcPct val="95000"/>
              </a:lnSpc>
              <a:spcAft>
                <a:spcPct val="0"/>
              </a:spcAft>
              <a:buNone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2200">
                <a:solidFill>
                  <a:srgbClr val="000000"/>
                </a:solidFill>
              </a:rPr>
              <a:t>         Erstgespräch</a:t>
            </a:r>
          </a:p>
          <a:p>
            <a:pPr marL="0" indent="1440" algn="ctr" eaLnBrk="1">
              <a:lnSpc>
                <a:spcPct val="95000"/>
              </a:lnSpc>
              <a:spcAft>
                <a:spcPct val="0"/>
              </a:spcAft>
              <a:buNone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de-DE" altLang="de-DE" sz="1100">
              <a:solidFill>
                <a:srgbClr val="000000"/>
              </a:solidFill>
            </a:endParaRPr>
          </a:p>
          <a:p>
            <a:pPr marL="0" indent="1440" eaLnBrk="1">
              <a:lnSpc>
                <a:spcPct val="95000"/>
              </a:lnSpc>
              <a:spcAft>
                <a:spcPct val="0"/>
              </a:spcAft>
              <a:buNone/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2200">
                <a:solidFill>
                  <a:srgbClr val="000000"/>
                </a:solidFill>
              </a:rPr>
              <a:t>3. Nachbereitung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871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0240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1680" y="554460"/>
            <a:ext cx="6367680" cy="815126"/>
          </a:xfrm>
        </p:spPr>
        <p:txBody>
          <a:bodyPr tIns="35264"/>
          <a:lstStyle/>
          <a:p>
            <a:pPr eaLnBrk="1" hangingPunct="1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de-DE" altLang="de-DE" sz="2700">
                <a:solidFill>
                  <a:srgbClr val="009999"/>
                </a:solidFill>
              </a:rPr>
              <a:t>Der Entwicklungszielkreis - </a:t>
            </a:r>
            <a:br>
              <a:rPr lang="de-DE" altLang="de-DE" sz="2700">
                <a:solidFill>
                  <a:srgbClr val="009999"/>
                </a:solidFill>
              </a:rPr>
            </a:br>
            <a:r>
              <a:rPr lang="de-DE" altLang="de-DE" sz="2200"/>
              <a:t> 	</a:t>
            </a:r>
            <a:r>
              <a:rPr lang="de-DE" altLang="de-DE" sz="2000"/>
              <a:t>das Vorbereitungs-/ Hilfeplangespräch:   </a:t>
            </a:r>
            <a:br>
              <a:rPr lang="de-DE" altLang="de-DE" sz="2000"/>
            </a:br>
            <a:r>
              <a:rPr lang="de-DE" altLang="de-DE" sz="2000"/>
              <a:t>„was gut läuft“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489653"/>
            <a:ext cx="16819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4" descr="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0" y="2281199"/>
            <a:ext cx="4008960" cy="400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631042" y="2341687"/>
            <a:ext cx="3990240" cy="2428095"/>
          </a:xfrm>
        </p:spPr>
        <p:txBody>
          <a:bodyPr tIns="0"/>
          <a:lstStyle/>
          <a:p>
            <a:pPr marL="241899" indent="-241899" eaLnBrk="1">
              <a:lnSpc>
                <a:spcPct val="95000"/>
              </a:lnSpc>
              <a:spcAft>
                <a:spcPct val="40000"/>
              </a:spcAft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1800">
                <a:solidFill>
                  <a:srgbClr val="000000"/>
                </a:solidFill>
              </a:rPr>
              <a:t>in dem </a:t>
            </a:r>
            <a:r>
              <a:rPr lang="de-DE" altLang="de-DE" sz="1800" b="1">
                <a:solidFill>
                  <a:srgbClr val="000000"/>
                </a:solidFill>
              </a:rPr>
              <a:t>zuerst mit Kind/ Jugendlichen</a:t>
            </a:r>
            <a:r>
              <a:rPr lang="de-DE" altLang="de-DE" sz="1800">
                <a:solidFill>
                  <a:srgbClr val="000000"/>
                </a:solidFill>
              </a:rPr>
              <a:t> gesammelt wird, was derzeit gut läuft</a:t>
            </a:r>
          </a:p>
          <a:p>
            <a:pPr marL="241899" indent="-241899" eaLnBrk="1">
              <a:lnSpc>
                <a:spcPct val="95000"/>
              </a:lnSpc>
              <a:spcAft>
                <a:spcPct val="40000"/>
              </a:spcAft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1800" b="1">
                <a:solidFill>
                  <a:srgbClr val="000000"/>
                </a:solidFill>
              </a:rPr>
              <a:t>dann die Erwachsenen</a:t>
            </a:r>
            <a:r>
              <a:rPr lang="de-DE" altLang="de-DE" sz="1800">
                <a:solidFill>
                  <a:srgbClr val="000000"/>
                </a:solidFill>
              </a:rPr>
              <a:t> (MA aus St. Anton sowie ggf. die Eltern) ihre </a:t>
            </a:r>
            <a:r>
              <a:rPr lang="de-DE" altLang="de-DE" sz="1800" u="sng">
                <a:solidFill>
                  <a:srgbClr val="000000"/>
                </a:solidFill>
              </a:rPr>
              <a:t>zeitgleich</a:t>
            </a:r>
            <a:r>
              <a:rPr lang="de-DE" altLang="de-DE" sz="1800">
                <a:solidFill>
                  <a:srgbClr val="000000"/>
                </a:solidFill>
              </a:rPr>
              <a:t>  formulierten Wahrnehmungen zum Thema    in Stichworten einbringen</a:t>
            </a:r>
          </a:p>
          <a:p>
            <a:pPr marL="241899" indent="-241899" eaLnBrk="1">
              <a:lnSpc>
                <a:spcPct val="95000"/>
              </a:lnSpc>
              <a:spcAft>
                <a:spcPct val="40000"/>
              </a:spcAft>
              <a:tabLst>
                <a:tab pos="308133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22721" y="1718102"/>
            <a:ext cx="8163360" cy="3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6088" algn="l"/>
                <a:tab pos="4508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1600" b="0">
                <a:solidFill>
                  <a:srgbClr val="000000"/>
                </a:solidFill>
              </a:rPr>
              <a:t>Die Vorbereitung des Hilfeplangespräches erfolgt mit dem Entwicklungszielkreis </a:t>
            </a:r>
            <a:r>
              <a:rPr lang="de-DE" altLang="de-DE" sz="1600">
                <a:solidFill>
                  <a:srgbClr val="000000"/>
                </a:solidFill>
              </a:rPr>
              <a:t>im Rahmen eines Paten- oder Fachgespräches</a:t>
            </a:r>
            <a:r>
              <a:rPr lang="de-DE" altLang="de-DE" sz="1600" b="0">
                <a:solidFill>
                  <a:srgbClr val="000000"/>
                </a:solidFill>
              </a:rPr>
              <a:t> als Kartenabfrage: 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280960" y="3318110"/>
            <a:ext cx="593280" cy="34419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70C0"/>
                </a:solidFill>
                <a:latin typeface="Calibri" pitchFamily="34" charset="0"/>
              </a:rPr>
              <a:t>hilfsbereit</a:t>
            </a:r>
            <a:r>
              <a:rPr lang="de-DE" altLang="de-DE" sz="50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1451522" y="3732872"/>
            <a:ext cx="637920" cy="55301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defTabSz="407484" eaLnBrk="0" hangingPunct="0"/>
            <a:r>
              <a:rPr lang="hi-IN" altLang="de-DE" sz="90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aus – </a:t>
            </a:r>
          </a:p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auf gaben</a:t>
            </a:r>
            <a:endParaRPr lang="hi-IN" altLang="de-DE" sz="900">
              <a:solidFill>
                <a:srgbClr val="000000"/>
              </a:solidFill>
              <a:latin typeface="Calibri" pitchFamily="34" charset="0"/>
            </a:endParaRPr>
          </a:p>
          <a:p>
            <a:pPr defTabSz="407484" eaLnBrk="0" hangingPunct="0"/>
            <a:endParaRPr lang="de-DE" altLang="de-DE" sz="9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877120" y="4311813"/>
            <a:ext cx="876960" cy="483891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Alle mitspielen </a:t>
            </a:r>
          </a:p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lassen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2743200" y="3662305"/>
            <a:ext cx="1110240" cy="4205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>
              <a:defRPr/>
            </a:pPr>
            <a:r>
              <a:rPr lang="de-DE" altLang="de-DE" sz="900" dirty="0">
                <a:solidFill>
                  <a:srgbClr val="0070C0"/>
                </a:solidFill>
                <a:latin typeface="Calibri" panose="020F0502020204030204" pitchFamily="34" charset="0"/>
              </a:rPr>
              <a:t>begeisterungsfähig</a:t>
            </a:r>
            <a:r>
              <a:rPr lang="de-DE" altLang="de-DE" sz="500" dirty="0">
                <a:solidFill>
                  <a:srgbClr val="0070C0"/>
                </a:solidFill>
                <a:latin typeface="Arial"/>
              </a:rPr>
              <a:t> 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31042" y="4769781"/>
            <a:ext cx="399024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5000"/>
              </a:lnSpc>
              <a:spcAft>
                <a:spcPct val="4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de-DE" altLang="de-DE" sz="1600">
                <a:solidFill>
                  <a:srgbClr val="000000"/>
                </a:solidFill>
              </a:rPr>
              <a:t>der Moderator würdigt das Erreichte</a:t>
            </a:r>
            <a:r>
              <a:rPr lang="de-DE" altLang="de-DE" sz="1600" b="0">
                <a:solidFill>
                  <a:srgbClr val="000000"/>
                </a:solidFill>
              </a:rPr>
              <a:t> und gibt </a:t>
            </a:r>
            <a:r>
              <a:rPr lang="de-DE" altLang="de-DE" sz="1600">
                <a:solidFill>
                  <a:srgbClr val="000000"/>
                </a:solidFill>
              </a:rPr>
              <a:t>den Beteiligten bewusst Raum</a:t>
            </a:r>
            <a:r>
              <a:rPr lang="de-DE" altLang="de-DE" sz="1600" b="0">
                <a:solidFill>
                  <a:srgbClr val="000000"/>
                </a:solidFill>
              </a:rPr>
              <a:t>, Auffallendes zu benennen</a:t>
            </a:r>
          </a:p>
          <a:p>
            <a:pPr defTabSz="407484" eaLnBrk="1" hangingPunct="0">
              <a:lnSpc>
                <a:spcPct val="95000"/>
              </a:lnSpc>
              <a:spcAft>
                <a:spcPct val="4000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de-DE" altLang="de-DE" b="0" smtClean="0">
              <a:solidFill>
                <a:srgbClr val="000000"/>
              </a:solidFill>
            </a:endParaRPr>
          </a:p>
          <a:p>
            <a:pPr defTabSz="407484" eaLnBrk="1" hangingPunct="0">
              <a:lnSpc>
                <a:spcPct val="95000"/>
              </a:lnSpc>
              <a:spcAft>
                <a:spcPct val="4000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de-DE" altLang="de-DE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33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08549" grpId="0" build="p" autoUpdateAnimBg="0"/>
      <p:bldP spid="108551" grpId="0" autoUpdateAnimBg="0"/>
      <p:bldP spid="18439" grpId="0" animBg="1" autoUpdateAnimBg="0"/>
      <p:bldP spid="18440" grpId="0" animBg="1" autoUpdateAnimBg="0"/>
      <p:bldP spid="18441" grpId="0" animBg="1" autoUpdateAnimBg="0"/>
      <p:bldP spid="18442" grpId="0" animBg="1" autoUpdateAnimBg="0"/>
      <p:bldP spid="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685512"/>
            <a:ext cx="6336000" cy="815126"/>
          </a:xfrm>
        </p:spPr>
        <p:txBody>
          <a:bodyPr tIns="35264"/>
          <a:lstStyle/>
          <a:p>
            <a:pPr eaLnBrk="1" hangingPunct="1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de-DE" altLang="de-DE" sz="2700">
                <a:solidFill>
                  <a:srgbClr val="009999"/>
                </a:solidFill>
              </a:rPr>
              <a:t>Der Entwicklungszielkreis - </a:t>
            </a:r>
            <a:br>
              <a:rPr lang="de-DE" altLang="de-DE" sz="2700">
                <a:solidFill>
                  <a:srgbClr val="009999"/>
                </a:solidFill>
              </a:rPr>
            </a:br>
            <a:r>
              <a:rPr lang="de-DE" altLang="de-DE" sz="2200"/>
              <a:t> 	</a:t>
            </a:r>
            <a:r>
              <a:rPr lang="de-DE" altLang="de-DE" sz="2000"/>
              <a:t>das Vorbereitungs-/ Hilfeplangespräch:  </a:t>
            </a:r>
            <a:br>
              <a:rPr lang="de-DE" altLang="de-DE" sz="2000"/>
            </a:br>
            <a:r>
              <a:rPr lang="de-DE" altLang="de-DE" sz="2000"/>
              <a:t>„Ziele  und Erwartungen/Wünsche“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489653"/>
            <a:ext cx="16819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 descr="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1" y="1896681"/>
            <a:ext cx="4356000" cy="43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045760" y="1797310"/>
            <a:ext cx="3444480" cy="2903345"/>
          </a:xfrm>
        </p:spPr>
        <p:txBody>
          <a:bodyPr tIns="0"/>
          <a:lstStyle/>
          <a:p>
            <a:pPr marL="165586" indent="-165586" eaLnBrk="1">
              <a:lnSpc>
                <a:spcPct val="95000"/>
              </a:lnSpc>
              <a:spcAft>
                <a:spcPct val="40000"/>
              </a:spcAft>
              <a:buNone/>
              <a:tabLst>
                <a:tab pos="165586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1600">
                <a:solidFill>
                  <a:srgbClr val="000000"/>
                </a:solidFill>
              </a:rPr>
              <a:t>Danach erfolgt in Kartenabfrage</a:t>
            </a:r>
          </a:p>
          <a:p>
            <a:pPr marL="165586" indent="-165586" eaLnBrk="1">
              <a:lnSpc>
                <a:spcPct val="95000"/>
              </a:lnSpc>
              <a:spcAft>
                <a:spcPct val="40000"/>
              </a:spcAft>
              <a:tabLst>
                <a:tab pos="165586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1600">
                <a:solidFill>
                  <a:srgbClr val="000000"/>
                </a:solidFill>
              </a:rPr>
              <a:t>zuerst mit dem </a:t>
            </a:r>
            <a:r>
              <a:rPr lang="de-DE" altLang="de-DE" sz="1600" b="1">
                <a:solidFill>
                  <a:srgbClr val="000000"/>
                </a:solidFill>
              </a:rPr>
              <a:t>Kind/ Jugendlichen</a:t>
            </a:r>
            <a:r>
              <a:rPr lang="de-DE" altLang="de-DE" sz="1600">
                <a:solidFill>
                  <a:srgbClr val="000000"/>
                </a:solidFill>
              </a:rPr>
              <a:t> eine </a:t>
            </a:r>
            <a:r>
              <a:rPr lang="de-DE" altLang="de-DE" sz="1600" b="1">
                <a:solidFill>
                  <a:srgbClr val="000000"/>
                </a:solidFill>
              </a:rPr>
              <a:t>Sammlung der Ziele</a:t>
            </a:r>
            <a:r>
              <a:rPr lang="de-DE" altLang="de-DE" sz="1600">
                <a:solidFill>
                  <a:srgbClr val="000000"/>
                </a:solidFill>
              </a:rPr>
              <a:t>, die es von sich aus in nächster Zeit angehen möchte</a:t>
            </a:r>
          </a:p>
          <a:p>
            <a:pPr marL="165586" indent="-165586" eaLnBrk="1">
              <a:lnSpc>
                <a:spcPct val="95000"/>
              </a:lnSpc>
              <a:spcAft>
                <a:spcPct val="40000"/>
              </a:spcAft>
              <a:tabLst>
                <a:tab pos="165586" algn="l"/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de-DE" altLang="de-DE" sz="1600">
                <a:solidFill>
                  <a:srgbClr val="000000"/>
                </a:solidFill>
              </a:rPr>
              <a:t>eine Sammlung der </a:t>
            </a:r>
            <a:r>
              <a:rPr lang="de-DE" altLang="de-DE" sz="1600" b="1">
                <a:solidFill>
                  <a:srgbClr val="000000"/>
                </a:solidFill>
              </a:rPr>
              <a:t>Wünsche/ Erwartungen</a:t>
            </a:r>
            <a:r>
              <a:rPr lang="de-DE" altLang="de-DE" sz="1600">
                <a:solidFill>
                  <a:srgbClr val="000000"/>
                </a:solidFill>
              </a:rPr>
              <a:t>, die die </a:t>
            </a:r>
            <a:r>
              <a:rPr lang="de-DE" altLang="de-DE" sz="1600" b="1">
                <a:solidFill>
                  <a:srgbClr val="000000"/>
                </a:solidFill>
              </a:rPr>
              <a:t>Erwachsenen</a:t>
            </a:r>
            <a:r>
              <a:rPr lang="de-DE" altLang="de-DE" sz="1600">
                <a:solidFill>
                  <a:srgbClr val="000000"/>
                </a:solidFill>
              </a:rPr>
              <a:t> (aus St. Anton sowie ggf. die Eltern) </a:t>
            </a:r>
            <a:r>
              <a:rPr lang="de-DE" altLang="de-DE" sz="1600" u="sng">
                <a:solidFill>
                  <a:srgbClr val="000000"/>
                </a:solidFill>
              </a:rPr>
              <a:t>zeitgleich</a:t>
            </a:r>
            <a:r>
              <a:rPr lang="de-DE" altLang="de-DE" sz="1600">
                <a:solidFill>
                  <a:srgbClr val="000000"/>
                </a:solidFill>
              </a:rPr>
              <a:t> für die kommende Hilfeplanphase (HP) formuliert haben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79520" y="4908035"/>
            <a:ext cx="967680" cy="276509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Mehr Sport machen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506401" y="3565814"/>
            <a:ext cx="571680" cy="82952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hangingPunct="0"/>
            <a:r>
              <a:rPr lang="de-DE" altLang="de-DE" sz="800">
                <a:solidFill>
                  <a:srgbClr val="0070C0"/>
                </a:solidFill>
                <a:latin typeface="Calibri" pitchFamily="34" charset="0"/>
              </a:rPr>
              <a:t>Sich </a:t>
            </a:r>
          </a:p>
          <a:p>
            <a:pPr defTabSz="407484" eaLnBrk="0" hangingPunct="0"/>
            <a:r>
              <a:rPr lang="de-DE" altLang="de-DE" sz="800">
                <a:solidFill>
                  <a:srgbClr val="0070C0"/>
                </a:solidFill>
                <a:latin typeface="Calibri" pitchFamily="34" charset="0"/>
              </a:rPr>
              <a:t>abgrenzen</a:t>
            </a:r>
          </a:p>
          <a:p>
            <a:pPr defTabSz="407484" eaLnBrk="0" hangingPunct="0"/>
            <a:r>
              <a:rPr lang="de-DE" altLang="de-DE" sz="800">
                <a:solidFill>
                  <a:srgbClr val="0070C0"/>
                </a:solidFill>
                <a:latin typeface="Calibri" pitchFamily="34" charset="0"/>
              </a:rPr>
              <a:t>Lernen</a:t>
            </a:r>
          </a:p>
          <a:p>
            <a:pPr defTabSz="407484" eaLnBrk="0" hangingPunct="0"/>
            <a:r>
              <a:rPr lang="de-DE" altLang="de-DE" sz="800">
                <a:solidFill>
                  <a:srgbClr val="0070C0"/>
                </a:solidFill>
                <a:latin typeface="Calibri" pitchFamily="34" charset="0"/>
              </a:rPr>
              <a:t> ( andere</a:t>
            </a:r>
          </a:p>
          <a:p>
            <a:pPr defTabSz="407484" eaLnBrk="0" hangingPunct="0"/>
            <a:r>
              <a:rPr lang="de-DE" altLang="de-DE" sz="800">
                <a:solidFill>
                  <a:srgbClr val="0070C0"/>
                </a:solidFill>
                <a:latin typeface="Calibri" pitchFamily="34" charset="0"/>
              </a:rPr>
              <a:t>Ausreden</a:t>
            </a:r>
          </a:p>
          <a:p>
            <a:pPr defTabSz="407484" eaLnBrk="0" hangingPunct="0"/>
            <a:r>
              <a:rPr lang="de-DE" altLang="de-DE" sz="800">
                <a:solidFill>
                  <a:srgbClr val="0070C0"/>
                </a:solidFill>
                <a:latin typeface="Calibri" pitchFamily="34" charset="0"/>
              </a:rPr>
              <a:t> lassen)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37920" y="5054932"/>
            <a:ext cx="933120" cy="276509"/>
          </a:xfrm>
          <a:prstGeom prst="rect">
            <a:avLst/>
          </a:prstGeom>
          <a:solidFill>
            <a:srgbClr val="FFFFFF"/>
          </a:solidFill>
          <a:ln w="1587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soll eine eigene </a:t>
            </a:r>
          </a:p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Meinung haben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140480" y="3387237"/>
            <a:ext cx="622080" cy="290911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hi-IN" altLang="de-DE" sz="900">
                <a:solidFill>
                  <a:srgbClr val="000000"/>
                </a:solidFill>
                <a:latin typeface="Calibri" pitchFamily="34" charset="0"/>
              </a:rPr>
              <a:t>Hauptschul</a:t>
            </a:r>
            <a:endParaRPr lang="de-DE" altLang="de-DE" sz="900">
              <a:solidFill>
                <a:srgbClr val="000000"/>
              </a:solidFill>
              <a:latin typeface="Calibri" pitchFamily="34" charset="0"/>
            </a:endParaRPr>
          </a:p>
          <a:p>
            <a:pPr defTabSz="407484" eaLnBrk="0" hangingPunct="0"/>
            <a:r>
              <a:rPr lang="hi-IN" altLang="de-DE" sz="900">
                <a:solidFill>
                  <a:srgbClr val="000000"/>
                </a:solidFill>
                <a:latin typeface="Calibri" pitchFamily="34" charset="0"/>
              </a:rPr>
              <a:t>abschluss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451520" y="3940254"/>
            <a:ext cx="552960" cy="55301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hi-IN" altLang="de-DE" sz="90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aus-</a:t>
            </a:r>
          </a:p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aufgaben</a:t>
            </a:r>
            <a:endParaRPr lang="hi-IN" altLang="de-DE" sz="900">
              <a:solidFill>
                <a:srgbClr val="000000"/>
              </a:solidFill>
              <a:latin typeface="Calibri" pitchFamily="34" charset="0"/>
            </a:endParaRPr>
          </a:p>
          <a:p>
            <a:pPr defTabSz="407484" eaLnBrk="0" hangingPunct="0"/>
            <a:endParaRPr lang="de-DE" altLang="de-DE" sz="9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142720" y="3110728"/>
            <a:ext cx="600480" cy="34419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70C0"/>
                </a:solidFill>
                <a:latin typeface="Calibri" pitchFamily="34" charset="0"/>
              </a:rPr>
              <a:t>hilfsbereit</a:t>
            </a:r>
            <a:r>
              <a:rPr lang="de-DE" altLang="de-DE" sz="50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635200" y="3236021"/>
            <a:ext cx="1088640" cy="41476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70C0"/>
                </a:solidFill>
                <a:latin typeface="Calibri" pitchFamily="34" charset="0"/>
              </a:rPr>
              <a:t>begeisterungsfähig</a:t>
            </a:r>
            <a:r>
              <a:rPr lang="de-DE" altLang="de-DE" sz="50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3041280" y="4355017"/>
            <a:ext cx="876960" cy="483891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Alle mitspielen </a:t>
            </a:r>
          </a:p>
          <a:p>
            <a:pPr defTabSz="407484" eaLnBrk="0" hangingPunct="0"/>
            <a:r>
              <a:rPr lang="de-DE" altLang="de-DE" sz="900">
                <a:solidFill>
                  <a:srgbClr val="000000"/>
                </a:solidFill>
                <a:latin typeface="Calibri" pitchFamily="34" charset="0"/>
              </a:rPr>
              <a:t>lassen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45760" y="4769781"/>
            <a:ext cx="3444480" cy="13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 eaLnBrk="0"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5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lnSpc>
                <a:spcPct val="95000"/>
              </a:lnSpc>
              <a:spcAft>
                <a:spcPct val="4000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altLang="de-DE" sz="1600" b="0">
                <a:solidFill>
                  <a:srgbClr val="000000"/>
                </a:solidFill>
              </a:rPr>
              <a:t>Der/ die Jugendliche benennt ein bis zwei Ziele, die für ihn am Wichtigsten sind </a:t>
            </a:r>
            <a:r>
              <a:rPr lang="de-DE" altLang="de-DE" sz="1600">
                <a:solidFill>
                  <a:srgbClr val="000000"/>
                </a:solidFill>
              </a:rPr>
              <a:t>(Zielauswahl)</a:t>
            </a:r>
          </a:p>
          <a:p>
            <a:pPr defTabSz="407484" eaLnBrk="1" hangingPunct="0">
              <a:lnSpc>
                <a:spcPct val="95000"/>
              </a:lnSpc>
              <a:spcAft>
                <a:spcPct val="4000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altLang="de-DE" sz="1600" b="0">
                <a:solidFill>
                  <a:srgbClr val="000000"/>
                </a:solidFill>
              </a:rPr>
              <a:t>Die Erwachsenen benennen, was im Blick bleiben soll</a:t>
            </a:r>
          </a:p>
        </p:txBody>
      </p:sp>
    </p:spTree>
    <p:extLst>
      <p:ext uri="{BB962C8B-B14F-4D97-AF65-F5344CB8AC3E}">
        <p14:creationId xmlns:p14="http://schemas.microsoft.com/office/powerpoint/2010/main" val="2860006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112645" grpId="0" build="p" autoUpdateAnimBg="0"/>
      <p:bldP spid="20487" grpId="0" animBg="1" autoUpdateAnimBg="0"/>
      <p:bldP spid="20488" grpId="0" animBg="1" autoUpdateAnimBg="0"/>
      <p:bldP spid="20489" grpId="0" animBg="1" autoUpdateAnimBg="0"/>
      <p:bldP spid="20490" grpId="0" animBg="1" autoUpdateAnimBg="0"/>
      <p:bldP spid="20491" grpId="0" animBg="1" autoUpdateAnimBg="0"/>
      <p:bldP spid="20492" grpId="0" animBg="1" autoUpdateAnimBg="0"/>
      <p:bldP spid="20493" grpId="0" animBg="1" autoUpdateAnimBg="0"/>
      <p:bldP spid="20494" grpId="0" animBg="1" autoUpdateAnimBg="0"/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22720" y="1926924"/>
            <a:ext cx="5224320" cy="37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9265" rIns="0" bIns="0"/>
          <a:lstStyle>
            <a:lvl1pPr marL="447675" indent="-342900"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spcAft>
                <a:spcPts val="815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häufig gilt es noch Themen auf der Erwachse-</a:t>
            </a:r>
            <a:r>
              <a:rPr lang="de-DE" altLang="de-DE" sz="1800" b="0" dirty="0" err="1" smtClean="0">
                <a:solidFill>
                  <a:srgbClr val="000000"/>
                </a:solidFill>
              </a:rPr>
              <a:t>nenebene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zu besprechen; hierfür ist nach der Würdigung der Leistungen und Vorhaben des Kindes/Jugendlichen Raum</a:t>
            </a:r>
          </a:p>
          <a:p>
            <a:pPr defTabSz="407484" eaLnBrk="1" hangingPunct="0">
              <a:spcAft>
                <a:spcPts val="815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Es gilt abzuklären, ob eine Teilnahme des Kindes/ Jugendlichen gewünscht od. erforderlich ist</a:t>
            </a:r>
          </a:p>
          <a:p>
            <a:pPr defTabSz="407484" eaLnBrk="1" hangingPunct="0">
              <a:spcAft>
                <a:spcPts val="815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Themen der Elternzusammenarbeit oder rund um die Hilfeplanung haben dann ihren Raum    </a:t>
            </a:r>
            <a:r>
              <a:rPr lang="de-DE" altLang="de-DE" sz="1800" b="0" dirty="0" smtClean="0">
                <a:solidFill>
                  <a:srgbClr val="000000"/>
                </a:solidFill>
                <a:sym typeface="Wingdings" pitchFamily="2" charset="2"/>
              </a:rPr>
              <a:t> z.B. was braucht es in der Familie ……</a:t>
            </a:r>
            <a:endParaRPr lang="de-DE" altLang="de-DE" sz="1800" b="0" dirty="0" smtClean="0">
              <a:solidFill>
                <a:srgbClr val="000000"/>
              </a:solidFill>
            </a:endParaRPr>
          </a:p>
          <a:p>
            <a:pPr defTabSz="407484" eaLnBrk="1" hangingPunct="0">
              <a:spcAft>
                <a:spcPts val="815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Die Tabelle auf dem Protokollbogen ermöglicht eine Verschriftlichung in Stichworten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489653"/>
            <a:ext cx="16819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87522" y="554460"/>
            <a:ext cx="6075360" cy="8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5264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altLang="de-DE" sz="2700">
                <a:solidFill>
                  <a:srgbClr val="009999"/>
                </a:solidFill>
              </a:rPr>
              <a:t>Der Entwicklungszielkreis - </a:t>
            </a:r>
            <a:br>
              <a:rPr lang="de-DE" altLang="de-DE" sz="2700">
                <a:solidFill>
                  <a:srgbClr val="009999"/>
                </a:solidFill>
              </a:rPr>
            </a:br>
            <a:r>
              <a:rPr lang="de-DE" altLang="de-DE" sz="2700">
                <a:solidFill>
                  <a:srgbClr val="009999"/>
                </a:solidFill>
              </a:rPr>
              <a:t>	</a:t>
            </a:r>
            <a:r>
              <a:rPr lang="de-DE" altLang="de-DE" smtClean="0">
                <a:solidFill>
                  <a:srgbClr val="000000"/>
                </a:solidFill>
              </a:rPr>
              <a:t>das HPG: sonstige Themen u. Vereinbarungen  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875200" y="1795871"/>
            <a:ext cx="2616480" cy="450767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82936" tIns="41469" rIns="82936" bIns="41469"/>
          <a:lstStyle>
            <a:lvl1pPr eaLnBrk="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100" u="sng">
                <a:solidFill>
                  <a:srgbClr val="000000"/>
                </a:solidFill>
              </a:rPr>
              <a:t>Zusammenarbeit mit der Familie</a:t>
            </a:r>
            <a:r>
              <a:rPr lang="de-DE" altLang="de-DE" sz="1100">
                <a:solidFill>
                  <a:srgbClr val="000000"/>
                </a:solidFill>
              </a:rPr>
              <a:t>:</a:t>
            </a: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110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_________________________________________</a:t>
            </a:r>
            <a:r>
              <a:rPr lang="de-DE" altLang="de-DE" sz="1100" u="sng">
                <a:solidFill>
                  <a:srgbClr val="000000"/>
                </a:solidFill>
              </a:rPr>
              <a:t>Vereinbarungen</a:t>
            </a:r>
            <a:r>
              <a:rPr lang="de-DE" altLang="de-DE" sz="1100">
                <a:solidFill>
                  <a:srgbClr val="000000"/>
                </a:solidFill>
              </a:rPr>
              <a:t>:</a:t>
            </a: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altLang="de-DE" sz="900" b="0">
                <a:solidFill>
                  <a:srgbClr val="000000"/>
                </a:solidFill>
              </a:rPr>
              <a:t> Kontakt-, Umgangsregelung:</a:t>
            </a:r>
            <a:br>
              <a:rPr lang="de-DE" altLang="de-DE" sz="900" b="0">
                <a:solidFill>
                  <a:srgbClr val="000000"/>
                </a:solidFill>
              </a:rPr>
            </a:b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altLang="de-DE" sz="900" b="0">
                <a:solidFill>
                  <a:srgbClr val="000000"/>
                </a:solidFill>
              </a:rPr>
              <a:t> Zeitperspektive:</a:t>
            </a:r>
            <a:br>
              <a:rPr lang="de-DE" altLang="de-DE" sz="900" b="0">
                <a:solidFill>
                  <a:srgbClr val="000000"/>
                </a:solidFill>
              </a:rPr>
            </a:b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altLang="de-DE" sz="900" b="0">
                <a:solidFill>
                  <a:srgbClr val="000000"/>
                </a:solidFill>
              </a:rPr>
              <a:t>Fördernde Hilfen/ Unterstützung:</a:t>
            </a:r>
            <a:br>
              <a:rPr lang="de-DE" altLang="de-DE" sz="900" b="0">
                <a:solidFill>
                  <a:srgbClr val="000000"/>
                </a:solidFill>
              </a:rPr>
            </a:b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/>
            </a:r>
            <a:br>
              <a:rPr lang="de-DE" altLang="de-DE" sz="900" b="0">
                <a:solidFill>
                  <a:srgbClr val="000000"/>
                </a:solidFill>
              </a:rPr>
            </a:br>
            <a:endParaRPr lang="de-DE" altLang="de-DE" sz="900" b="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900" b="0">
                <a:solidFill>
                  <a:srgbClr val="000000"/>
                </a:solidFill>
              </a:rPr>
              <a:t>______________________________________</a:t>
            </a: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100">
                <a:solidFill>
                  <a:srgbClr val="000000"/>
                </a:solidFill>
              </a:rPr>
              <a:t>Begründung der Hilfeform:</a:t>
            </a: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1100">
              <a:solidFill>
                <a:srgbClr val="000000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900" b="0">
              <a:solidFill>
                <a:srgbClr val="FFFFFF"/>
              </a:solidFill>
            </a:endParaRPr>
          </a:p>
          <a:p>
            <a:pPr defTabSz="829366" eaLnBrk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900" b="0">
              <a:solidFill>
                <a:srgbClr val="FFFFFF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3840" y="5668436"/>
            <a:ext cx="5224320" cy="69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9265" rIns="0" bIns="0"/>
          <a:lstStyle>
            <a:lvl1pPr marL="447675" indent="-342900"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407484" eaLnBrk="1" hangingPunct="0">
              <a:spcAft>
                <a:spcPts val="363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Auch der Gesprächsabschluss zwischen den Erwachsenen ist würdigend zu gestalten</a:t>
            </a:r>
          </a:p>
        </p:txBody>
      </p:sp>
    </p:spTree>
    <p:extLst>
      <p:ext uri="{BB962C8B-B14F-4D97-AF65-F5344CB8AC3E}">
        <p14:creationId xmlns:p14="http://schemas.microsoft.com/office/powerpoint/2010/main" val="15661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 autoUpdateAnimBg="0"/>
      <p:bldP spid="126982" grpId="0" animBg="1" autoUpdateAnimBg="0"/>
      <p:bldP spid="2" grpId="0" build="p" autoUpdateAnimBg="0"/>
    </p:bldLst>
  </p:timing>
</p:sld>
</file>

<file path=ppt/theme/theme1.xml><?xml version="1.0" encoding="utf-8"?>
<a:theme xmlns:a="http://schemas.openxmlformats.org/drawingml/2006/main" name="Lkr EM 4">
  <a:themeElements>
    <a:clrScheme name="Lkr EM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kr E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kr EM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r EM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r EM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r EM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r EM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r EM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r EM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r EM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r EM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r EM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r EM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r EM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1060</Words>
  <Application>Microsoft Office PowerPoint</Application>
  <PresentationFormat>Bildschirmpräsentation (4:3)</PresentationFormat>
  <Paragraphs>244</Paragraphs>
  <Slides>22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Lkr EM 4</vt:lpstr>
      <vt:lpstr>1_Standarddesign</vt:lpstr>
      <vt:lpstr> Beteiligung leben</vt:lpstr>
      <vt:lpstr> Beteiligung leben</vt:lpstr>
      <vt:lpstr> Beteiligung leben</vt:lpstr>
      <vt:lpstr>Der Entwicklungszielkreis -        die Visualisierungshilfe</vt:lpstr>
      <vt:lpstr>Der Entwicklungszielkreis -        ein Vorgehen in 4 Schritten</vt:lpstr>
      <vt:lpstr>Der Entwicklungszielkreis -        3 Phasen der Durchführung</vt:lpstr>
      <vt:lpstr>Der Entwicklungszielkreis -    das Vorbereitungs-/ Hilfeplangespräch:    „was gut läuft“</vt:lpstr>
      <vt:lpstr>Der Entwicklungszielkreis -    das Vorbereitungs-/ Hilfeplangespräch:   „Ziele  und Erwartungen/Wünsche“</vt:lpstr>
      <vt:lpstr>PowerPoint-Präsentation</vt:lpstr>
      <vt:lpstr>PowerPoint-Präsentation</vt:lpstr>
      <vt:lpstr> Beteiligung leben</vt:lpstr>
      <vt:lpstr>Vorstellung gelungener Beteiligung in folgenden Schritten </vt:lpstr>
      <vt:lpstr>Klaus *05/1997 und seine Familie</vt:lpstr>
      <vt:lpstr>Hilfebedarf von Klaus u. seiner Familie</vt:lpstr>
      <vt:lpstr>Hilfebedarf von Klaus u. seiner Familie</vt:lpstr>
      <vt:lpstr>Resilienzfaktoren von Klaus</vt:lpstr>
      <vt:lpstr>Klaus entwickelt eigene Ziele (seine Beteiligung und die der Anderen) </vt:lpstr>
      <vt:lpstr>Klaus entwickelt eigene Ziele </vt:lpstr>
      <vt:lpstr>Der Zielkreis visualisiert die Ziele</vt:lpstr>
      <vt:lpstr>Klaus konnte viele seiner Ziele schon erreichen:</vt:lpstr>
      <vt:lpstr>Durch Beteiligung zur gelingenden HzE  §§ 27/34 und §41 SGB VIII</vt:lpstr>
      <vt:lpstr> </vt:lpstr>
    </vt:vector>
  </TitlesOfParts>
  <Company>Landratsamt Emmendingen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Landkreis Emmendingen</dc:title>
  <dc:creator>a2002</dc:creator>
  <cp:lastModifiedBy>Rebecca Schmolke</cp:lastModifiedBy>
  <cp:revision>392</cp:revision>
  <cp:lastPrinted>2014-11-05T11:55:39Z</cp:lastPrinted>
  <dcterms:created xsi:type="dcterms:W3CDTF">2007-11-05T07:37:01Z</dcterms:created>
  <dcterms:modified xsi:type="dcterms:W3CDTF">2016-04-25T11:11:42Z</dcterms:modified>
</cp:coreProperties>
</file>