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687" r:id="rId3"/>
    <p:sldMasterId id="2147483675" r:id="rId4"/>
    <p:sldMasterId id="2147483661" r:id="rId5"/>
  </p:sldMasterIdLst>
  <p:notesMasterIdLst>
    <p:notesMasterId r:id="rId20"/>
  </p:notesMasterIdLst>
  <p:handoutMasterIdLst>
    <p:handoutMasterId r:id="rId21"/>
  </p:handoutMasterIdLst>
  <p:sldIdLst>
    <p:sldId id="259" r:id="rId6"/>
    <p:sldId id="271" r:id="rId7"/>
    <p:sldId id="272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66"/>
    <a:srgbClr val="FFE7AB"/>
    <a:srgbClr val="FFEAB7"/>
    <a:srgbClr val="FFFFC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2" autoAdjust="0"/>
    <p:restoredTop sz="94637" autoAdjust="0"/>
  </p:normalViewPr>
  <p:slideViewPr>
    <p:cSldViewPr>
      <p:cViewPr>
        <p:scale>
          <a:sx n="110" d="100"/>
          <a:sy n="110" d="100"/>
        </p:scale>
        <p:origin x="85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84017-DB05-4DA8-AF5C-4F3B21733E90}" type="datetimeFigureOut">
              <a:rPr lang="de-DE" smtClean="0"/>
              <a:pPr/>
              <a:t>25.04.2016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3CC5-74AD-4632-8A36-0F1B64179C6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233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AD4CA-090D-4930-BAA9-1454E84D225A}" type="datetimeFigureOut">
              <a:rPr lang="de-DE" smtClean="0"/>
              <a:pPr/>
              <a:t>25.04.2016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92949-1B53-4B5E-A015-B8E0067887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51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2949-1B53-4B5E-A015-B8E0067887C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03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2949-1B53-4B5E-A015-B8E0067887C6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82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8B24B9-C078-485F-A397-C25E80C4AA22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58C7AC-2C52-4539-85BB-EEB5B99E0069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043EB0-5545-40EA-94E9-161843A0B8EA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6686568" cy="917596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22338-1C03-40E0-95D2-84224CF8CF9E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1E17E9-B256-4CA3-B5B8-305BF4720EDA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B41BC-61F7-4525-AF5F-4708EEBB7BE5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9597B-839B-447F-8E5E-A82F8BE5B8CA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5F510-1937-4AAA-99C3-4733ED14110D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0F58-EE36-4DA8-AFD7-B2E1C97F03AD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C38-ECAB-4EA9-A1D3-1E6A660328A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7631-E03D-4295-96CE-83B296BF2831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C38-ECAB-4EA9-A1D3-1E6A660328A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5809-96C6-4B40-A429-C8412AC6F923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C38-ECAB-4EA9-A1D3-1E6A660328A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279A0B-EEC7-4E23-AAE7-32E08518BF62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52B8-F720-4713-890B-92D5ACBEE476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C38-ECAB-4EA9-A1D3-1E6A660328A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7176-606F-417D-B878-D6D45BAF8A8A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C38-ECAB-4EA9-A1D3-1E6A660328A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96FE-3497-49DF-AFFF-EEF3DFC78847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C38-ECAB-4EA9-A1D3-1E6A660328A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C785-E5B8-43C9-A81B-6851CD7682D8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C38-ECAB-4EA9-A1D3-1E6A660328A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126B-3ABD-4BF6-9641-180CA31062B5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C38-ECAB-4EA9-A1D3-1E6A660328A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0BCF-E2AB-4071-A025-6F5D7B0571E0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C38-ECAB-4EA9-A1D3-1E6A660328A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327A-3AAA-457F-8C1A-9B90ACAA6A2D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C38-ECAB-4EA9-A1D3-1E6A660328A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D299-4BAA-48FF-9118-7584301AFB70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C38-ECAB-4EA9-A1D3-1E6A660328A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86F0-52D9-42A1-B7A6-73B0D2446D0C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 descr="Powerpoint Hintergrund Linzgau Blanc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75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6F85-F331-4F57-860B-0F53CA794706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D41D88-2696-41C8-9534-3DDDA9BB806F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B3B6-51A5-4378-87C8-FD165CD58BDD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CC56-6B53-4286-9EAD-2B93DDCB9C23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1079-156C-43F9-A8AA-E9A2F7BDF557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AAC7-3E0A-488C-8DD4-34F1E3AD0AB9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8D6B-94AA-4089-B1DC-3B8AE97F335F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1421-DFE3-46B8-ABB8-F34552D03266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765C-36D9-4862-8022-06E4C346E595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50D9-311A-4C07-B7ED-561271E3A3FA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C357-AF5E-41E0-87C8-0388B4A13EE0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6686568" cy="917596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20CD-7D4D-459D-B0FD-F1CCD3CB2978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A0A40F-9776-4F4D-986C-A2AA49930F33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CF7B-82E5-435E-BF86-8AB675DC0CD6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E3C9-C062-4066-BE73-030AFBD1AB68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968E-E8E1-4804-B063-D86C9CFE3E0B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43BC-91C5-479B-81DA-04CDD83D8B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8FD5-C5C1-4DA0-8254-81B01DA5E431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43BC-91C5-479B-81DA-04CDD83D8B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AF82-63B6-4795-859C-EEAA637B0142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43BC-91C5-479B-81DA-04CDD83D8B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A3DA-0595-4199-900B-389C3696F6E2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43BC-91C5-479B-81DA-04CDD83D8B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5AC8-F34E-4ECE-934F-8804E551D855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43BC-91C5-479B-81DA-04CDD83D8B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D670-91E4-4440-80A6-EE91916D27EE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43BC-91C5-479B-81DA-04CDD83D8B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69E1-D03D-4C24-AF83-6A9E160E6117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43BC-91C5-479B-81DA-04CDD83D8B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18E8-1FFB-4D09-8AC7-7583D9C2A1D1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43BC-91C5-479B-81DA-04CDD83D8B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1122C2-50B4-4191-A38F-3C2668A7844A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CD02-4E8C-490C-BB45-DB55A4BA56B5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43BC-91C5-479B-81DA-04CDD83D8B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7A01-6F63-46CF-A8FA-214245875427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43BC-91C5-479B-81DA-04CDD83D8B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229E-1292-4EA3-82BF-E3EE3EE677A1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43BC-91C5-479B-81DA-04CDD83D8B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8103-0933-4C91-9EC5-3C956AD66A5C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51D1-B21D-4918-877E-EC3E2BB7E64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8B45-FEC9-473B-9062-E25EDBDCBC7F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51D1-B21D-4918-877E-EC3E2BB7E64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42AF-1D27-4C80-8B5D-02502D120255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51D1-B21D-4918-877E-EC3E2BB7E64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5DB9-D28A-4AF4-925E-1D5206FF47E2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51D1-B21D-4918-877E-EC3E2BB7E64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321F-8D2B-44F4-B389-C31D0576A677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51D1-B21D-4918-877E-EC3E2BB7E64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AC13-115B-4ACF-A5A2-E3CB6A4B1E43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51D1-B21D-4918-877E-EC3E2BB7E64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C692-F249-4277-A9BA-D4716961C7A3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51D1-B21D-4918-877E-EC3E2BB7E64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1DD671-C12B-459A-876E-D763FF50B53A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79A27-8C88-4417-BFD1-D5E993AE4FE1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51D1-B21D-4918-877E-EC3E2BB7E64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E7D5-0721-4070-B2BC-2BF9356FC05B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51D1-B21D-4918-877E-EC3E2BB7E64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A3DB-6709-473A-8226-5CB82F5BD350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51D1-B21D-4918-877E-EC3E2BB7E64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4EC6-7A3A-4504-9CE1-16EBF2190A8B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51D1-B21D-4918-877E-EC3E2BB7E64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8C1F5-0233-4029-BCE8-C29133810509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Powerpoint Hintergrund Linzgau Blanc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8544" cy="68587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560" y="6356350"/>
            <a:ext cx="8712968" cy="365125"/>
          </a:xfrm>
        </p:spPr>
        <p:txBody>
          <a:bodyPr/>
          <a:lstStyle/>
          <a:p>
            <a:r>
              <a:rPr lang="de-DE" dirty="0" smtClean="0"/>
              <a:t>Hardy Frick, Bereichsleiter Außenstelle KN, h.frick@linzgau-kinder-jugendheim.de </a:t>
            </a:r>
            <a:endParaRPr lang="de-DE" dirty="0"/>
          </a:p>
        </p:txBody>
      </p:sp>
      <p:pic>
        <p:nvPicPr>
          <p:cNvPr id="11" name="Grafik 10" descr="Logo transparent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72400" y="260648"/>
            <a:ext cx="821545" cy="1042814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1043608" y="1196752"/>
            <a:ext cx="6552728" cy="0"/>
          </a:xfrm>
          <a:prstGeom prst="line">
            <a:avLst/>
          </a:prstGeom>
          <a:ln w="19050">
            <a:solidFill>
              <a:srgbClr val="00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242F5-7736-46B6-BF32-D75CED47F904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2.gif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Powerpoint Hintergrund Linzgau Blanco.jp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9467552" cy="6858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0" name="Grafik 9" descr="Logo transparent.gif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8202262" y="285728"/>
            <a:ext cx="941738" cy="1195380"/>
          </a:xfrm>
          <a:prstGeom prst="rect">
            <a:avLst/>
          </a:prstGeom>
        </p:spPr>
      </p:pic>
      <p:sp>
        <p:nvSpPr>
          <p:cNvPr id="15" name="Minus 14"/>
          <p:cNvSpPr/>
          <p:nvPr userDrawn="1"/>
        </p:nvSpPr>
        <p:spPr>
          <a:xfrm>
            <a:off x="-285816" y="1357298"/>
            <a:ext cx="9429816" cy="142876"/>
          </a:xfrm>
          <a:prstGeom prst="mathMinus">
            <a:avLst/>
          </a:prstGeom>
          <a:solidFill>
            <a:srgbClr val="0061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ußzeilenplatzhalter 4"/>
          <p:cNvSpPr txBox="1">
            <a:spLocks/>
          </p:cNvSpPr>
          <p:nvPr userDrawn="1"/>
        </p:nvSpPr>
        <p:spPr>
          <a:xfrm>
            <a:off x="611560" y="6356350"/>
            <a:ext cx="871296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Hardy Frick, Bereichsleiter Außenstelle KN, h.frick@linzgau-kinder-jugendheim.de 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49" r:id="rId8"/>
    <p:sldLayoutId id="2147483657" r:id="rId9"/>
    <p:sldLayoutId id="2147483658" r:id="rId10"/>
    <p:sldLayoutId id="2147483659" r:id="rId11"/>
    <p:sldLayoutId id="2147483660" r:id="rId12"/>
    <p:sldLayoutId id="2147483673" r:id="rId13"/>
    <p:sldLayoutId id="2147483674" r:id="rId14"/>
    <p:sldLayoutId id="2147483702" r:id="rId15"/>
    <p:sldLayoutId id="2147483703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156F8-A3F8-4891-9C16-1E1E97CF0930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1EC38-ECAB-4EA9-A1D3-1E6A660328A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Powerpoint Hintergrund Linzgau Blanco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467552" cy="6858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29B84-61CD-4D8B-8C60-E6C2391BD57D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AD20F-7E58-4E82-BD56-ED9A539A01E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 descr="Logo transparent.gif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8202262" y="285728"/>
            <a:ext cx="941738" cy="1195380"/>
          </a:xfrm>
          <a:prstGeom prst="rect">
            <a:avLst/>
          </a:prstGeom>
        </p:spPr>
      </p:pic>
      <p:sp>
        <p:nvSpPr>
          <p:cNvPr id="15" name="Minus 14"/>
          <p:cNvSpPr/>
          <p:nvPr userDrawn="1"/>
        </p:nvSpPr>
        <p:spPr>
          <a:xfrm>
            <a:off x="-428660" y="1214422"/>
            <a:ext cx="9429816" cy="142876"/>
          </a:xfrm>
          <a:prstGeom prst="mathMinus">
            <a:avLst/>
          </a:prstGeom>
          <a:solidFill>
            <a:srgbClr val="0061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C8823-B9CB-4739-85CC-5A28722992CF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F43BC-91C5-479B-81DA-04CDD83D8B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DBD92-6F30-4F71-A3B8-BA90E3BFCB69}" type="datetime1">
              <a:rPr lang="de-DE" smtClean="0"/>
              <a:pPr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F51D1-B21D-4918-877E-EC3E2BB7E64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Kurzbeschreibung%20Projekt.pdf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hyperlink" Target="Hilfeplan%20gut.av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Einrichtungsregeln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827584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sz="6000" i="1" dirty="0" smtClean="0"/>
              <a:t>„Alle mal herhören -</a:t>
            </a:r>
            <a:br>
              <a:rPr lang="de-DE" sz="6000" i="1" dirty="0" smtClean="0"/>
            </a:br>
            <a:r>
              <a:rPr lang="de-DE" sz="6000" i="1" dirty="0" smtClean="0"/>
              <a:t>Wir sprechen mit“</a:t>
            </a:r>
            <a:r>
              <a:rPr lang="de-DE" i="1" dirty="0" smtClean="0"/>
              <a:t/>
            </a:r>
            <a:br>
              <a:rPr lang="de-DE" i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4000" dirty="0" smtClean="0"/>
              <a:t>Partizipation im Linzgau</a:t>
            </a:r>
            <a:endParaRPr lang="de-DE" sz="4000" dirty="0"/>
          </a:p>
        </p:txBody>
      </p:sp>
      <p:sp>
        <p:nvSpPr>
          <p:cNvPr id="2" name="Rechteck 1"/>
          <p:cNvSpPr/>
          <p:nvPr/>
        </p:nvSpPr>
        <p:spPr>
          <a:xfrm>
            <a:off x="1043608" y="638324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rgbClr val="006166"/>
                </a:solidFill>
              </a:rPr>
              <a:t>Hardy Frick (h.frick@linzgau-kinder-jugendheim.de)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056784" cy="1152128"/>
          </a:xfrm>
        </p:spPr>
        <p:txBody>
          <a:bodyPr>
            <a:normAutofit/>
          </a:bodyPr>
          <a:lstStyle/>
          <a:p>
            <a:pPr algn="l"/>
            <a:r>
              <a:rPr lang="de-DE" sz="3200" dirty="0" smtClean="0"/>
              <a:t>Herausforderungen für Partizipation</a:t>
            </a:r>
            <a:endParaRPr lang="de-DE"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1029494" y="1484784"/>
            <a:ext cx="777686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(aus dem Evaluationsbericht):</a:t>
            </a:r>
          </a:p>
          <a:p>
            <a:endParaRPr lang="de-DE" sz="2400" dirty="0" smtClean="0"/>
          </a:p>
          <a:p>
            <a:pPr marL="342900" indent="-342900">
              <a:spcAft>
                <a:spcPts val="12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de-DE" sz="2400" dirty="0"/>
              <a:t>Dezentrale Wohnsituation im Bereich Deisendorf</a:t>
            </a:r>
          </a:p>
          <a:p>
            <a:pPr marL="342900" indent="-342900">
              <a:spcAft>
                <a:spcPts val="12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de-DE" sz="2400" dirty="0"/>
              <a:t>Unterschiedlichkeit erfordert Methoden- und Themenvielfalt</a:t>
            </a:r>
          </a:p>
          <a:p>
            <a:pPr marL="342900" indent="-342900">
              <a:spcAft>
                <a:spcPts val="12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de-DE" sz="2400" dirty="0"/>
              <a:t>Komplexität der Themen und Prozesse</a:t>
            </a:r>
          </a:p>
          <a:p>
            <a:pPr marL="342900" indent="-342900">
              <a:spcAft>
                <a:spcPts val="12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de-DE" sz="2400" dirty="0"/>
              <a:t>Zeitaufwand und die personellen Ressourcen (keine Refinanzierung)</a:t>
            </a:r>
          </a:p>
          <a:p>
            <a:pPr marL="342900" indent="-342900">
              <a:spcAft>
                <a:spcPts val="12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de-DE" sz="2400" dirty="0"/>
              <a:t>Motivation wecken und erhalten</a:t>
            </a:r>
          </a:p>
          <a:p>
            <a:pPr marL="342900" indent="-342900">
              <a:spcAft>
                <a:spcPts val="12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de-DE" sz="2400" dirty="0"/>
              <a:t>Fluktuation (Kinder, Jugendliche  und Mitarbeiter)</a:t>
            </a:r>
          </a:p>
          <a:p>
            <a:pPr marL="268288" indent="-268288">
              <a:spcAft>
                <a:spcPts val="12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endParaRPr lang="de-DE" dirty="0" smtClean="0"/>
          </a:p>
          <a:p>
            <a:pPr marL="268288" indent="-268288">
              <a:spcAft>
                <a:spcPts val="12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endParaRPr lang="de-DE" dirty="0" smtClean="0"/>
          </a:p>
          <a:p>
            <a:pPr marL="342900" indent="-34290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6864" cy="1008112"/>
          </a:xfrm>
        </p:spPr>
        <p:txBody>
          <a:bodyPr>
            <a:normAutofit/>
          </a:bodyPr>
          <a:lstStyle/>
          <a:p>
            <a:pPr algn="l"/>
            <a:r>
              <a:rPr lang="de-DE" sz="3200" dirty="0" smtClean="0"/>
              <a:t>Was hat sich seither in Konstanz getan?</a:t>
            </a:r>
            <a:endParaRPr lang="de-DE" sz="320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8136904" cy="3960440"/>
          </a:xfrm>
        </p:spPr>
        <p:txBody>
          <a:bodyPr>
            <a:normAutofit/>
          </a:bodyPr>
          <a:lstStyle/>
          <a:p>
            <a:pPr marL="342900" indent="-342900" algn="l">
              <a:spcAft>
                <a:spcPts val="12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de-DE" sz="2400" dirty="0" smtClean="0">
                <a:solidFill>
                  <a:schemeClr val="tx1"/>
                </a:solidFill>
              </a:rPr>
              <a:t>Neuwahlen Kinder- und Jugendrat und Vertrauenserzieher</a:t>
            </a:r>
            <a:endParaRPr lang="de-DE" sz="2400" dirty="0">
              <a:solidFill>
                <a:schemeClr val="tx1"/>
              </a:solidFill>
            </a:endParaRPr>
          </a:p>
          <a:p>
            <a:pPr algn="l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0" t="17971" r="39737" b="22653"/>
          <a:stretch/>
        </p:blipFill>
        <p:spPr bwMode="auto">
          <a:xfrm rot="21100549">
            <a:off x="2409624" y="2196604"/>
            <a:ext cx="2174347" cy="410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9" t="17687" r="39406" b="22327"/>
          <a:stretch/>
        </p:blipFill>
        <p:spPr bwMode="auto">
          <a:xfrm rot="245895">
            <a:off x="4930127" y="2492021"/>
            <a:ext cx="2135705" cy="405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/>
        </p:nvSpPr>
        <p:spPr>
          <a:xfrm>
            <a:off x="5061540" y="4058189"/>
            <a:ext cx="1296144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300" dirty="0" err="1" smtClean="0"/>
              <a:t>KiJu</a:t>
            </a:r>
            <a:r>
              <a:rPr lang="de-DE" sz="1300" dirty="0" smtClean="0"/>
              <a:t> &amp; Vertrauenserz.</a:t>
            </a:r>
            <a:endParaRPr lang="de-DE" sz="13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6864" cy="1008112"/>
          </a:xfrm>
        </p:spPr>
        <p:txBody>
          <a:bodyPr>
            <a:normAutofit/>
          </a:bodyPr>
          <a:lstStyle/>
          <a:p>
            <a:pPr algn="l"/>
            <a:r>
              <a:rPr lang="de-DE" sz="3200" dirty="0" smtClean="0"/>
              <a:t>Was hat sich seither in Konstanz getan?</a:t>
            </a:r>
            <a:endParaRPr lang="de-DE" sz="320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8136904" cy="639308"/>
          </a:xfrm>
        </p:spPr>
        <p:txBody>
          <a:bodyPr>
            <a:normAutofit/>
          </a:bodyPr>
          <a:lstStyle/>
          <a:p>
            <a:pPr marL="342900" indent="-342900" algn="l">
              <a:spcAft>
                <a:spcPts val="12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de-DE" sz="2400" dirty="0" smtClean="0">
                <a:solidFill>
                  <a:schemeClr val="tx1"/>
                </a:solidFill>
              </a:rPr>
              <a:t>Festlegung wie „Beschweren in Konstanz“ abläuft</a:t>
            </a:r>
          </a:p>
          <a:p>
            <a:pPr algn="l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4355976" y="2124092"/>
            <a:ext cx="1296144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Kind / </a:t>
            </a:r>
            <a:r>
              <a:rPr lang="de-DE" sz="1400" dirty="0" err="1" smtClean="0"/>
              <a:t>Jugendl</a:t>
            </a:r>
            <a:r>
              <a:rPr lang="de-DE" sz="1400" dirty="0"/>
              <a:t>.</a:t>
            </a:r>
          </a:p>
        </p:txBody>
      </p:sp>
      <p:sp>
        <p:nvSpPr>
          <p:cNvPr id="5" name="Ellipse 4"/>
          <p:cNvSpPr/>
          <p:nvPr/>
        </p:nvSpPr>
        <p:spPr>
          <a:xfrm>
            <a:off x="2966215" y="4071580"/>
            <a:ext cx="1296144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Gruppensprecher</a:t>
            </a:r>
            <a:endParaRPr lang="de-DE" sz="1400" dirty="0"/>
          </a:p>
        </p:txBody>
      </p:sp>
      <p:sp>
        <p:nvSpPr>
          <p:cNvPr id="6" name="Ellipse 5"/>
          <p:cNvSpPr/>
          <p:nvPr/>
        </p:nvSpPr>
        <p:spPr>
          <a:xfrm>
            <a:off x="7207972" y="2985070"/>
            <a:ext cx="1296144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Bereichs</a:t>
            </a:r>
          </a:p>
          <a:p>
            <a:pPr algn="ctr"/>
            <a:r>
              <a:rPr lang="de-DE" sz="1400" dirty="0" err="1" smtClean="0"/>
              <a:t>leiter</a:t>
            </a:r>
            <a:endParaRPr lang="de-DE" sz="1400" dirty="0"/>
          </a:p>
        </p:txBody>
      </p:sp>
      <p:sp>
        <p:nvSpPr>
          <p:cNvPr id="7" name="Ellipse 6"/>
          <p:cNvSpPr/>
          <p:nvPr/>
        </p:nvSpPr>
        <p:spPr>
          <a:xfrm>
            <a:off x="5308848" y="3423077"/>
            <a:ext cx="1296144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err="1" smtClean="0"/>
              <a:t>KiJu</a:t>
            </a:r>
            <a:r>
              <a:rPr lang="de-DE" sz="1400" dirty="0" smtClean="0"/>
              <a:t> Kasten</a:t>
            </a:r>
            <a:endParaRPr lang="de-DE" sz="1400" dirty="0"/>
          </a:p>
        </p:txBody>
      </p:sp>
      <p:sp>
        <p:nvSpPr>
          <p:cNvPr id="8" name="Ellipse 7"/>
          <p:cNvSpPr/>
          <p:nvPr/>
        </p:nvSpPr>
        <p:spPr>
          <a:xfrm>
            <a:off x="3330854" y="3422747"/>
            <a:ext cx="1296144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Kummer</a:t>
            </a:r>
          </a:p>
          <a:p>
            <a:pPr algn="ctr"/>
            <a:r>
              <a:rPr lang="de-DE" sz="1400" dirty="0" err="1" smtClean="0"/>
              <a:t>kasten</a:t>
            </a:r>
            <a:endParaRPr lang="de-DE" sz="1400" dirty="0"/>
          </a:p>
        </p:txBody>
      </p:sp>
      <p:sp>
        <p:nvSpPr>
          <p:cNvPr id="9" name="Ellipse 8"/>
          <p:cNvSpPr/>
          <p:nvPr/>
        </p:nvSpPr>
        <p:spPr>
          <a:xfrm>
            <a:off x="1403648" y="2985070"/>
            <a:ext cx="1296144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300" dirty="0" smtClean="0"/>
              <a:t>Bezugs-erz./</a:t>
            </a:r>
            <a:r>
              <a:rPr lang="de-DE" sz="1300" dirty="0" err="1" smtClean="0"/>
              <a:t>lehrer</a:t>
            </a:r>
            <a:endParaRPr lang="de-DE" sz="1300" dirty="0"/>
          </a:p>
        </p:txBody>
      </p:sp>
      <p:cxnSp>
        <p:nvCxnSpPr>
          <p:cNvPr id="12" name="Gerade Verbindung mit Pfeil 11"/>
          <p:cNvCxnSpPr>
            <a:stCxn id="3" idx="2"/>
            <a:endCxn id="9" idx="6"/>
          </p:cNvCxnSpPr>
          <p:nvPr/>
        </p:nvCxnSpPr>
        <p:spPr>
          <a:xfrm flipH="1">
            <a:off x="2699792" y="2484132"/>
            <a:ext cx="1656184" cy="860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3" idx="3"/>
            <a:endCxn id="8" idx="0"/>
          </p:cNvCxnSpPr>
          <p:nvPr/>
        </p:nvCxnSpPr>
        <p:spPr>
          <a:xfrm flipH="1">
            <a:off x="3978926" y="2738719"/>
            <a:ext cx="566866" cy="684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3" idx="5"/>
            <a:endCxn id="7" idx="0"/>
          </p:cNvCxnSpPr>
          <p:nvPr/>
        </p:nvCxnSpPr>
        <p:spPr>
          <a:xfrm>
            <a:off x="5462304" y="2738719"/>
            <a:ext cx="494616" cy="684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3" idx="6"/>
            <a:endCxn id="6" idx="2"/>
          </p:cNvCxnSpPr>
          <p:nvPr/>
        </p:nvCxnSpPr>
        <p:spPr>
          <a:xfrm>
            <a:off x="5652120" y="2484132"/>
            <a:ext cx="1555852" cy="860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74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6864" cy="1008112"/>
          </a:xfrm>
        </p:spPr>
        <p:txBody>
          <a:bodyPr>
            <a:normAutofit/>
          </a:bodyPr>
          <a:lstStyle/>
          <a:p>
            <a:pPr algn="l"/>
            <a:r>
              <a:rPr lang="de-DE" sz="3200" dirty="0" smtClean="0"/>
              <a:t>Was hat sich seither in Konstanz getan?</a:t>
            </a:r>
            <a:endParaRPr lang="de-DE" sz="320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1007604" y="1412776"/>
            <a:ext cx="8136904" cy="2808312"/>
          </a:xfrm>
        </p:spPr>
        <p:txBody>
          <a:bodyPr>
            <a:normAutofit/>
          </a:bodyPr>
          <a:lstStyle/>
          <a:p>
            <a:pPr marL="342900" indent="-342900" algn="l">
              <a:spcAft>
                <a:spcPts val="12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de-DE" sz="2400" dirty="0" smtClean="0">
                <a:solidFill>
                  <a:srgbClr val="FF0000"/>
                </a:solidFill>
              </a:rPr>
              <a:t>Anforderung von außen: </a:t>
            </a:r>
          </a:p>
          <a:p>
            <a:pPr indent="361950" algn="l">
              <a:buClr>
                <a:srgbClr val="006666"/>
              </a:buClr>
              <a:buSzPct val="90000"/>
            </a:pPr>
            <a:r>
              <a:rPr lang="de-DE" sz="2400" b="1" dirty="0" smtClean="0">
                <a:solidFill>
                  <a:srgbClr val="FF0000"/>
                </a:solidFill>
              </a:rPr>
              <a:t>Auf unserem Gelände </a:t>
            </a:r>
          </a:p>
          <a:p>
            <a:pPr indent="361950" algn="l">
              <a:spcAft>
                <a:spcPts val="1200"/>
              </a:spcAft>
              <a:buClr>
                <a:srgbClr val="006666"/>
              </a:buClr>
              <a:buSzPct val="90000"/>
            </a:pPr>
            <a:r>
              <a:rPr lang="de-DE" sz="2400" b="1" dirty="0" smtClean="0">
                <a:solidFill>
                  <a:srgbClr val="FF0000"/>
                </a:solidFill>
              </a:rPr>
              <a:t>wird ein Haus gebaut!</a:t>
            </a:r>
          </a:p>
          <a:p>
            <a:pPr algn="l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3" t="8628" r="17222" b="16266"/>
          <a:stretch/>
        </p:blipFill>
        <p:spPr bwMode="auto">
          <a:xfrm>
            <a:off x="5076056" y="1412776"/>
            <a:ext cx="3884025" cy="52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6794">
            <a:off x="546332" y="3039589"/>
            <a:ext cx="1939513" cy="344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06" t="35877" r="31563"/>
          <a:stretch/>
        </p:blipFill>
        <p:spPr bwMode="auto">
          <a:xfrm>
            <a:off x="2284632" y="4221088"/>
            <a:ext cx="334381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74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6864" cy="1008112"/>
          </a:xfrm>
        </p:spPr>
        <p:txBody>
          <a:bodyPr>
            <a:normAutofit/>
          </a:bodyPr>
          <a:lstStyle/>
          <a:p>
            <a:pPr algn="l"/>
            <a:r>
              <a:rPr lang="de-DE" sz="3200" dirty="0" smtClean="0"/>
              <a:t>Was hat sich seither in Konstanz getan?</a:t>
            </a:r>
            <a:endParaRPr lang="de-DE" sz="320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8136904" cy="1584176"/>
          </a:xfrm>
        </p:spPr>
        <p:txBody>
          <a:bodyPr>
            <a:normAutofit/>
          </a:bodyPr>
          <a:lstStyle/>
          <a:p>
            <a:pPr marL="342900" indent="-342900" algn="l">
              <a:spcAft>
                <a:spcPts val="12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de-DE" sz="2400" dirty="0" smtClean="0">
                <a:solidFill>
                  <a:schemeClr val="tx1"/>
                </a:solidFill>
              </a:rPr>
              <a:t>Monatliche Austauschtermine mit BL und Rücklauf in die Gruppen</a:t>
            </a:r>
          </a:p>
          <a:p>
            <a:pPr marL="342900" indent="-342900" algn="l">
              <a:spcAft>
                <a:spcPts val="12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de-DE" sz="2400" dirty="0" smtClean="0">
                <a:solidFill>
                  <a:schemeClr val="tx1"/>
                </a:solidFill>
              </a:rPr>
              <a:t>Gemeinsame Umsetzung der beschlossenen Schritte</a:t>
            </a:r>
            <a:endParaRPr lang="de-DE" sz="2400" dirty="0">
              <a:solidFill>
                <a:schemeClr val="tx1"/>
              </a:solidFill>
            </a:endParaRPr>
          </a:p>
          <a:p>
            <a:pPr algn="l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043608" y="3075543"/>
            <a:ext cx="7776864" cy="2801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smtClean="0"/>
              <a:t>Wie geht es weiter?</a:t>
            </a:r>
          </a:p>
          <a:p>
            <a:pPr algn="l"/>
            <a:endParaRPr lang="de-DE" sz="1100" dirty="0" smtClean="0"/>
          </a:p>
          <a:p>
            <a:pPr marL="342900" indent="-342900" algn="l">
              <a:spcBef>
                <a:spcPct val="20000"/>
              </a:spcBef>
              <a:spcAft>
                <a:spcPts val="12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de-DE" sz="2400" dirty="0" smtClean="0">
                <a:latin typeface="+mn-lt"/>
                <a:ea typeface="+mn-ea"/>
                <a:cs typeface="+mn-cs"/>
              </a:rPr>
              <a:t>Mit einem strukturierten Plan</a:t>
            </a:r>
          </a:p>
          <a:p>
            <a:pPr marL="342900" indent="-342900" algn="l">
              <a:spcBef>
                <a:spcPct val="20000"/>
              </a:spcBef>
              <a:spcAft>
                <a:spcPts val="12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de-DE" sz="2400" dirty="0" smtClean="0">
                <a:latin typeface="+mn-lt"/>
                <a:ea typeface="+mn-ea"/>
                <a:cs typeface="+mn-cs"/>
              </a:rPr>
              <a:t>„Beharrlichkeit“ der Leitung</a:t>
            </a:r>
            <a:endParaRPr lang="de-DE" sz="2400" dirty="0">
              <a:latin typeface="+mn-lt"/>
              <a:ea typeface="+mn-ea"/>
              <a:cs typeface="+mn-cs"/>
            </a:endParaRPr>
          </a:p>
          <a:p>
            <a:pPr algn="l"/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1043608" y="5733256"/>
            <a:ext cx="81369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6166"/>
                </a:solidFill>
              </a:rPr>
              <a:t>Vielen Dank für Ihre Aufmerksamkeit!</a:t>
            </a:r>
          </a:p>
          <a:p>
            <a:r>
              <a:rPr lang="de-DE" dirty="0" smtClean="0">
                <a:solidFill>
                  <a:srgbClr val="006166"/>
                </a:solidFill>
              </a:rPr>
              <a:t>Hardy Frick (h.frick@linzgau-kinder-jugendheim.de)</a:t>
            </a:r>
            <a:endParaRPr lang="de-DE" dirty="0">
              <a:solidFill>
                <a:srgbClr val="0061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4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043608" y="486619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 smtClean="0"/>
              <a:t>Voraussetzungen</a:t>
            </a:r>
            <a:endParaRPr lang="de-DE" sz="4000" dirty="0"/>
          </a:p>
        </p:txBody>
      </p:sp>
      <p:sp>
        <p:nvSpPr>
          <p:cNvPr id="2" name="Textfeld 1"/>
          <p:cNvSpPr txBox="1"/>
          <p:nvPr/>
        </p:nvSpPr>
        <p:spPr>
          <a:xfrm>
            <a:off x="1043608" y="1556792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6666"/>
              </a:buClr>
              <a:buFont typeface="Wingdings" pitchFamily="2" charset="2"/>
              <a:buChar char="§"/>
            </a:pPr>
            <a:r>
              <a:rPr lang="de-DE" sz="2400" dirty="0"/>
              <a:t>Positive Haltung in der </a:t>
            </a:r>
            <a:r>
              <a:rPr lang="de-DE" sz="2400" dirty="0" smtClean="0"/>
              <a:t>Einrichtung </a:t>
            </a:r>
          </a:p>
          <a:p>
            <a:pPr marL="342900" indent="-342900">
              <a:buClr>
                <a:srgbClr val="006666"/>
              </a:buClr>
              <a:buFont typeface="Wingdings" pitchFamily="2" charset="2"/>
              <a:buChar char="§"/>
            </a:pPr>
            <a:r>
              <a:rPr lang="de-DE" sz="2400" dirty="0" smtClean="0"/>
              <a:t>Mitbestimmungsmodell seit 1990</a:t>
            </a:r>
            <a:endParaRPr lang="de-DE" sz="2400" dirty="0"/>
          </a:p>
          <a:p>
            <a:pPr marL="342900" indent="-342900">
              <a:buClr>
                <a:srgbClr val="006666"/>
              </a:buClr>
              <a:buFont typeface="Wingdings" pitchFamily="2" charset="2"/>
              <a:buChar char="§"/>
            </a:pPr>
            <a:r>
              <a:rPr lang="de-DE" sz="2400" dirty="0"/>
              <a:t>Gruppensprecher </a:t>
            </a:r>
          </a:p>
          <a:p>
            <a:pPr marL="342900" indent="-342900">
              <a:buClr>
                <a:srgbClr val="006666"/>
              </a:buClr>
              <a:buFont typeface="Wingdings" pitchFamily="2" charset="2"/>
              <a:buChar char="§"/>
            </a:pPr>
            <a:r>
              <a:rPr lang="de-DE" sz="2400" dirty="0"/>
              <a:t>Gruppensprechersitzungen. Moderiert von Vertrauenserzieher/in</a:t>
            </a:r>
          </a:p>
          <a:p>
            <a:pPr marL="342900" indent="-342900">
              <a:buClr>
                <a:srgbClr val="006666"/>
              </a:buClr>
              <a:buFont typeface="Wingdings" pitchFamily="2" charset="2"/>
              <a:buChar char="§"/>
            </a:pPr>
            <a:r>
              <a:rPr lang="de-DE" sz="2400" dirty="0"/>
              <a:t>Heimbeirat (gewählt aus den Gruppensprecher/innen)</a:t>
            </a:r>
          </a:p>
          <a:p>
            <a:pPr marL="285750" indent="-285750">
              <a:buClr>
                <a:srgbClr val="006666"/>
              </a:buClr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043608" y="4221088"/>
            <a:ext cx="79208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66"/>
              </a:buClr>
            </a:pPr>
            <a:r>
              <a:rPr lang="de-DE" sz="3600" dirty="0" smtClean="0"/>
              <a:t>Problem </a:t>
            </a:r>
          </a:p>
          <a:p>
            <a:pPr>
              <a:buClr>
                <a:srgbClr val="006666"/>
              </a:buClr>
            </a:pPr>
            <a:endParaRPr lang="de-DE" sz="1200" dirty="0" smtClean="0"/>
          </a:p>
          <a:p>
            <a:pPr marL="342900" indent="-342900">
              <a:buClr>
                <a:srgbClr val="006666"/>
              </a:buClr>
              <a:buFont typeface="Wingdings" pitchFamily="2" charset="2"/>
              <a:buChar char="§"/>
            </a:pPr>
            <a:r>
              <a:rPr lang="de-DE" sz="2400" dirty="0" smtClean="0"/>
              <a:t>Das Thema  lebte inhaltlich nicht durchgängig in der Einrichtung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043608" y="47667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 smtClean="0"/>
              <a:t>Projekt: Alle mal herhören</a:t>
            </a:r>
            <a:endParaRPr lang="de-DE" sz="4000" dirty="0"/>
          </a:p>
        </p:txBody>
      </p:sp>
      <p:sp>
        <p:nvSpPr>
          <p:cNvPr id="4" name="Textfeld 3"/>
          <p:cNvSpPr txBox="1"/>
          <p:nvPr/>
        </p:nvSpPr>
        <p:spPr>
          <a:xfrm>
            <a:off x="1043608" y="1700808"/>
            <a:ext cx="734481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6666"/>
              </a:buClr>
              <a:buFont typeface="Wingdings" pitchFamily="2" charset="2"/>
              <a:buChar char="§"/>
            </a:pPr>
            <a:r>
              <a:rPr lang="de-DE" sz="2400" dirty="0"/>
              <a:t>Jahresthema für die </a:t>
            </a:r>
            <a:r>
              <a:rPr lang="de-DE" sz="2400" dirty="0" smtClean="0"/>
              <a:t>Gesamteinrichtung</a:t>
            </a:r>
          </a:p>
          <a:p>
            <a:pPr marL="342900" indent="-342900">
              <a:spcAft>
                <a:spcPts val="1200"/>
              </a:spcAft>
              <a:buClr>
                <a:srgbClr val="006666"/>
              </a:buClr>
              <a:buFont typeface="Wingdings" pitchFamily="2" charset="2"/>
              <a:buChar char="§"/>
            </a:pPr>
            <a:r>
              <a:rPr lang="de-DE" sz="2400" dirty="0"/>
              <a:t>Ziel: Schaffung von inhaltlicher </a:t>
            </a:r>
            <a:r>
              <a:rPr lang="de-DE" sz="2400" dirty="0" smtClean="0"/>
              <a:t>Klarheit</a:t>
            </a:r>
          </a:p>
          <a:p>
            <a:pPr marL="342900" indent="-342900">
              <a:spcAft>
                <a:spcPts val="1200"/>
              </a:spcAft>
              <a:buClr>
                <a:srgbClr val="006666"/>
              </a:buClr>
              <a:buFont typeface="Wingdings" pitchFamily="2" charset="2"/>
              <a:buChar char="§"/>
            </a:pPr>
            <a:r>
              <a:rPr lang="de-DE" sz="2400" dirty="0"/>
              <a:t>Projektantrag </a:t>
            </a:r>
            <a:r>
              <a:rPr lang="de-DE" sz="2400" dirty="0" smtClean="0"/>
              <a:t>KVJS (2012): </a:t>
            </a:r>
          </a:p>
          <a:p>
            <a:pPr marL="534988" indent="-173038">
              <a:buClr>
                <a:srgbClr val="006666"/>
              </a:buClr>
              <a:buFont typeface="Arial" pitchFamily="34" charset="0"/>
              <a:buChar char="•"/>
            </a:pPr>
            <a:r>
              <a:rPr lang="de-DE" sz="2400" dirty="0" smtClean="0"/>
              <a:t>wurde für 2013 und 2014 bewilligt</a:t>
            </a:r>
          </a:p>
          <a:p>
            <a:pPr marL="534988" indent="-173038">
              <a:buClr>
                <a:srgbClr val="006666"/>
              </a:buClr>
              <a:buFont typeface="Arial" pitchFamily="34" charset="0"/>
              <a:buChar char="•"/>
            </a:pPr>
            <a:r>
              <a:rPr lang="de-DE" sz="2400" dirty="0" smtClean="0"/>
              <a:t>Aufarbeitung des Themas mit Kindern und Jugendlichen und Mitarbeiter/innen gemeinsam</a:t>
            </a:r>
          </a:p>
          <a:p>
            <a:pPr marL="534988" indent="-173038">
              <a:spcAft>
                <a:spcPts val="1200"/>
              </a:spcAft>
              <a:buClr>
                <a:srgbClr val="006666"/>
              </a:buClr>
              <a:buFont typeface="Arial" pitchFamily="34" charset="0"/>
              <a:buChar char="•"/>
            </a:pPr>
            <a:r>
              <a:rPr lang="de-DE" sz="2400" dirty="0" smtClean="0"/>
              <a:t>zu </a:t>
            </a:r>
            <a:r>
              <a:rPr lang="de-DE" sz="2400" dirty="0"/>
              <a:t>jedem Thema wurden Expert/innen eingeladen</a:t>
            </a:r>
            <a:br>
              <a:rPr lang="de-DE" sz="2400" dirty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056784" cy="1152128"/>
          </a:xfrm>
        </p:spPr>
        <p:txBody>
          <a:bodyPr>
            <a:normAutofit/>
          </a:bodyPr>
          <a:lstStyle/>
          <a:p>
            <a:pPr algn="l"/>
            <a:r>
              <a:rPr lang="de-DE" sz="3200" dirty="0" smtClean="0"/>
              <a:t>Die verschiedenen Schritte des Projektes</a:t>
            </a:r>
            <a:endParaRPr lang="de-DE"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967458" y="1435274"/>
            <a:ext cx="6700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2400" b="1" dirty="0" smtClean="0"/>
              <a:t>1. Schritt:</a:t>
            </a:r>
          </a:p>
          <a:p>
            <a:pPr marL="342900" indent="-342900">
              <a:buClr>
                <a:srgbClr val="006666"/>
              </a:buClr>
              <a:buFont typeface="Wingdings" pitchFamily="2" charset="2"/>
              <a:buChar char="§"/>
            </a:pPr>
            <a:r>
              <a:rPr lang="de-DE" sz="2400" dirty="0"/>
              <a:t>Vorbereitung der Tagung über verschiedene Arbeitsgruppen</a:t>
            </a:r>
          </a:p>
          <a:p>
            <a:pPr marL="342900" indent="-342900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971600" y="3140968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2400" b="1" dirty="0" smtClean="0"/>
              <a:t>Stolpersteine</a:t>
            </a:r>
            <a:r>
              <a:rPr lang="de-DE" sz="2400" dirty="0" smtClean="0"/>
              <a:t>: </a:t>
            </a:r>
          </a:p>
          <a:p>
            <a:pPr marL="342900" indent="-342900">
              <a:buClr>
                <a:srgbClr val="006666"/>
              </a:buClr>
              <a:buFont typeface="Wingdings" pitchFamily="2" charset="2"/>
              <a:buChar char="§"/>
            </a:pPr>
            <a:r>
              <a:rPr lang="de-DE" sz="2400" dirty="0"/>
              <a:t>Misstrauen und Verunsicherung bei Mitarbeitern sowie den Kindern</a:t>
            </a:r>
          </a:p>
          <a:p>
            <a:pPr marL="342900" indent="-342900">
              <a:buClr>
                <a:srgbClr val="006666"/>
              </a:buClr>
              <a:buFont typeface="Wingdings" pitchFamily="2" charset="2"/>
              <a:buChar char="§"/>
            </a:pPr>
            <a:r>
              <a:rPr lang="de-DE" sz="2400" dirty="0"/>
              <a:t>Terminfindung mit den Teilnehmern</a:t>
            </a:r>
          </a:p>
          <a:p>
            <a:pPr marL="342900" indent="-342900">
              <a:buClr>
                <a:srgbClr val="006666"/>
              </a:buClr>
              <a:buFont typeface="Wingdings" pitchFamily="2" charset="2"/>
              <a:buChar char="§"/>
            </a:pPr>
            <a:r>
              <a:rPr lang="de-DE" sz="2400" dirty="0"/>
              <a:t>Problem der Dezentralität</a:t>
            </a:r>
          </a:p>
        </p:txBody>
      </p:sp>
      <p:pic>
        <p:nvPicPr>
          <p:cNvPr id="1027" name="Picture 3" descr="\\svmads02\Userdaten$\h.frick\Eigene Dateien\Eigene Bilder\Schrit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37112"/>
            <a:ext cx="28702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056784" cy="1152128"/>
          </a:xfrm>
        </p:spPr>
        <p:txBody>
          <a:bodyPr>
            <a:normAutofit/>
          </a:bodyPr>
          <a:lstStyle/>
          <a:p>
            <a:pPr algn="l"/>
            <a:r>
              <a:rPr lang="de-DE" sz="3200" dirty="0" smtClean="0"/>
              <a:t>Die verschiedenen Schritte des Projektes</a:t>
            </a:r>
            <a:endParaRPr lang="de-DE"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980778" y="1412776"/>
            <a:ext cx="59766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2400" b="1" dirty="0" smtClean="0"/>
              <a:t>2. Schritt</a:t>
            </a:r>
            <a:r>
              <a:rPr lang="de-DE" sz="2400" dirty="0" smtClean="0"/>
              <a:t>:</a:t>
            </a:r>
          </a:p>
          <a:p>
            <a:r>
              <a:rPr lang="de-DE" sz="2400" dirty="0" smtClean="0"/>
              <a:t>Auftaktveranstaltung </a:t>
            </a:r>
            <a:r>
              <a:rPr lang="de-DE" sz="2400" dirty="0" smtClean="0">
                <a:hlinkClick r:id="rId2" action="ppaction://hlinkfile"/>
              </a:rPr>
              <a:t>IGFH-Fortbildung</a:t>
            </a:r>
            <a:r>
              <a:rPr lang="de-DE" sz="2400" dirty="0" smtClean="0"/>
              <a:t> mit 20 Kindern und Jugendlichen, 11 Betreuern sowie zwei externen Moderatoren</a:t>
            </a:r>
          </a:p>
          <a:p>
            <a:pPr marL="342900" indent="-342900"/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971600" y="3224014"/>
            <a:ext cx="63367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Erfahrung</a:t>
            </a:r>
            <a:r>
              <a:rPr lang="de-DE" sz="2400" dirty="0" smtClean="0"/>
              <a:t>:</a:t>
            </a:r>
          </a:p>
          <a:p>
            <a:pPr marL="342900" indent="-342900">
              <a:buClr>
                <a:srgbClr val="006666"/>
              </a:buClr>
              <a:buFont typeface="Wingdings" pitchFamily="2" charset="2"/>
              <a:buChar char="§"/>
            </a:pPr>
            <a:r>
              <a:rPr lang="de-DE" sz="2400" dirty="0" smtClean="0"/>
              <a:t>Kick-Off-Veranstaltung erzeugt ein Gefühl der Wichtigkeit bei Mitarbeiter/innen und Kindern und Jugendlichen</a:t>
            </a:r>
            <a:endParaRPr lang="de-DE" sz="2400" dirty="0"/>
          </a:p>
          <a:p>
            <a:pPr marL="342900" indent="-342900">
              <a:buClr>
                <a:srgbClr val="006666"/>
              </a:buClr>
              <a:buFont typeface="Wingdings" pitchFamily="2" charset="2"/>
              <a:buChar char="§"/>
            </a:pPr>
            <a:r>
              <a:rPr lang="de-DE" sz="2400" dirty="0"/>
              <a:t>Gegenseitige Wertschätzung </a:t>
            </a:r>
          </a:p>
          <a:p>
            <a:pPr marL="342900" indent="-342900">
              <a:buClr>
                <a:srgbClr val="006666"/>
              </a:buClr>
              <a:buFont typeface="Wingdings" pitchFamily="2" charset="2"/>
              <a:buChar char="§"/>
            </a:pPr>
            <a:r>
              <a:rPr lang="de-DE" sz="2400" dirty="0" smtClean="0"/>
              <a:t>Originären </a:t>
            </a:r>
            <a:r>
              <a:rPr lang="de-DE" sz="2400" dirty="0"/>
              <a:t>Themen der Kinder und Jugendlichen wurden erarbeitet</a:t>
            </a:r>
          </a:p>
          <a:p>
            <a:pPr marL="342900" indent="-342900"/>
            <a:endParaRPr lang="de-DE" dirty="0"/>
          </a:p>
        </p:txBody>
      </p:sp>
      <p:pic>
        <p:nvPicPr>
          <p:cNvPr id="10" name="Picture 3" descr="\\svmads02\Userdaten$\h.frick\Eigene Dateien\Eigene Bilder\Schrit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37112"/>
            <a:ext cx="28702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0" r="13188"/>
          <a:stretch/>
        </p:blipFill>
        <p:spPr>
          <a:xfrm>
            <a:off x="5796136" y="4466803"/>
            <a:ext cx="3591402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056784" cy="1152128"/>
          </a:xfrm>
        </p:spPr>
        <p:txBody>
          <a:bodyPr>
            <a:normAutofit/>
          </a:bodyPr>
          <a:lstStyle/>
          <a:p>
            <a:pPr algn="l"/>
            <a:r>
              <a:rPr lang="de-DE" sz="3200" dirty="0" smtClean="0"/>
              <a:t>Die verschiedenen Schritte des Projektes</a:t>
            </a:r>
            <a:endParaRPr lang="de-DE"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971600" y="1453952"/>
            <a:ext cx="73448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2400" b="1" dirty="0" smtClean="0"/>
              <a:t>3. Schritt</a:t>
            </a:r>
            <a:r>
              <a:rPr lang="de-DE" sz="2400" dirty="0" smtClean="0"/>
              <a:t>:</a:t>
            </a:r>
          </a:p>
          <a:p>
            <a:r>
              <a:rPr lang="de-DE" sz="2400" dirty="0" smtClean="0"/>
              <a:t>Es wurde spontan nach der Fortbildung von Seiten der Einrichtungsleitung eine Konferenz mit Kindern, Jugendlichen sowie Mitarbeitern einberufen und 5 Schwerpunktthemen gewichtet</a:t>
            </a:r>
          </a:p>
          <a:p>
            <a:pPr indent="268288">
              <a:buClr>
                <a:srgbClr val="006666"/>
              </a:buClr>
              <a:buSzPct val="90000"/>
            </a:pPr>
            <a:endParaRPr lang="de-DE" sz="2000" dirty="0" smtClean="0"/>
          </a:p>
          <a:p>
            <a:pPr marL="342900" indent="-342900"/>
            <a:endParaRPr lang="de-DE" dirty="0"/>
          </a:p>
        </p:txBody>
      </p:sp>
      <p:pic>
        <p:nvPicPr>
          <p:cNvPr id="9" name="Picture 3" descr="\\svmads02\Userdaten$\h.frick\Eigene Dateien\Eigene Bilder\Schrit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37112"/>
            <a:ext cx="28702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032595" y="3645024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2400" b="1" dirty="0" smtClean="0"/>
              <a:t>Bildung von 5 Themenschwerpunkte:</a:t>
            </a:r>
          </a:p>
          <a:p>
            <a:pPr marL="342900" indent="-342900">
              <a:buClr>
                <a:srgbClr val="006666"/>
              </a:buClr>
              <a:buFont typeface="Wingdings" pitchFamily="2" charset="2"/>
              <a:buChar char="§"/>
            </a:pPr>
            <a:r>
              <a:rPr lang="de-DE" sz="2400" dirty="0" smtClean="0"/>
              <a:t>Kinder- </a:t>
            </a:r>
            <a:r>
              <a:rPr lang="de-DE" sz="2400" dirty="0"/>
              <a:t>und Jugendrat </a:t>
            </a:r>
            <a:r>
              <a:rPr lang="de-DE" dirty="0" smtClean="0"/>
              <a:t>(Aufgabe, Kompetenz, Verantwortung)</a:t>
            </a:r>
            <a:endParaRPr lang="de-DE" sz="2000" dirty="0" smtClean="0"/>
          </a:p>
          <a:p>
            <a:pPr marL="342900" indent="-342900">
              <a:buClr>
                <a:srgbClr val="006666"/>
              </a:buClr>
              <a:buFont typeface="Wingdings" pitchFamily="2" charset="2"/>
              <a:buChar char="§"/>
              <a:tabLst>
                <a:tab pos="3143250" algn="l"/>
              </a:tabLst>
            </a:pPr>
            <a:r>
              <a:rPr lang="de-DE" sz="2400" dirty="0" smtClean="0"/>
              <a:t>Persönliche Rechte 	</a:t>
            </a:r>
            <a:r>
              <a:rPr lang="de-DE" dirty="0" smtClean="0"/>
              <a:t>(z.B</a:t>
            </a:r>
            <a:r>
              <a:rPr lang="de-DE" dirty="0"/>
              <a:t>. </a:t>
            </a:r>
            <a:r>
              <a:rPr lang="de-DE" dirty="0" smtClean="0"/>
              <a:t>Handyvertrag, Gruppenregeln)</a:t>
            </a:r>
            <a:r>
              <a:rPr lang="de-DE" sz="2000" dirty="0" smtClean="0"/>
              <a:t> </a:t>
            </a:r>
          </a:p>
          <a:p>
            <a:pPr marL="342900" indent="-342900">
              <a:buClr>
                <a:srgbClr val="006666"/>
              </a:buClr>
              <a:buFont typeface="Wingdings" pitchFamily="2" charset="2"/>
              <a:buChar char="§"/>
              <a:tabLst>
                <a:tab pos="3143250" algn="l"/>
              </a:tabLst>
            </a:pPr>
            <a:r>
              <a:rPr lang="de-DE" sz="2400" dirty="0" smtClean="0"/>
              <a:t>Hilfeplan 	</a:t>
            </a:r>
            <a:r>
              <a:rPr lang="de-DE" dirty="0" smtClean="0"/>
              <a:t>(</a:t>
            </a:r>
            <a:r>
              <a:rPr lang="de-DE" dirty="0"/>
              <a:t>Ablauf, Recht auf Infos)</a:t>
            </a:r>
          </a:p>
          <a:p>
            <a:pPr marL="342900" indent="-342900">
              <a:buClr>
                <a:srgbClr val="006666"/>
              </a:buClr>
              <a:buFont typeface="Wingdings" pitchFamily="2" charset="2"/>
              <a:buChar char="§"/>
              <a:tabLst>
                <a:tab pos="3143250" algn="l"/>
              </a:tabLst>
            </a:pPr>
            <a:r>
              <a:rPr lang="de-DE" sz="2400" dirty="0"/>
              <a:t>Essen im Linzgau </a:t>
            </a:r>
            <a:r>
              <a:rPr lang="de-DE" sz="2400" dirty="0" smtClean="0"/>
              <a:t>	</a:t>
            </a:r>
            <a:r>
              <a:rPr lang="de-DE" dirty="0" smtClean="0"/>
              <a:t>(</a:t>
            </a:r>
            <a:r>
              <a:rPr lang="de-DE" dirty="0"/>
              <a:t>Warum soviel Bio?)</a:t>
            </a:r>
          </a:p>
          <a:p>
            <a:pPr marL="342900" indent="-342900">
              <a:buClr>
                <a:srgbClr val="006666"/>
              </a:buClr>
              <a:buFont typeface="Wingdings" pitchFamily="2" charset="2"/>
              <a:buChar char="§"/>
            </a:pPr>
            <a:r>
              <a:rPr lang="de-DE" sz="2400" dirty="0"/>
              <a:t>Umgang mit Beschwerden</a:t>
            </a:r>
          </a:p>
          <a:p>
            <a:pPr marL="342900" indent="-342900"/>
            <a:endParaRPr lang="de-DE" b="1" dirty="0" smtClean="0"/>
          </a:p>
          <a:p>
            <a:pPr marL="342900" indent="-342900"/>
            <a:endParaRPr lang="de-DE" dirty="0" smtClean="0"/>
          </a:p>
          <a:p>
            <a:pPr marL="342900" indent="-34290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056784" cy="1152128"/>
          </a:xfrm>
        </p:spPr>
        <p:txBody>
          <a:bodyPr>
            <a:normAutofit/>
          </a:bodyPr>
          <a:lstStyle/>
          <a:p>
            <a:pPr algn="l"/>
            <a:r>
              <a:rPr lang="de-DE" sz="3200" dirty="0" smtClean="0"/>
              <a:t>Die verschiedenen Schritte des Projektes</a:t>
            </a:r>
            <a:endParaRPr lang="de-DE"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971600" y="1438037"/>
            <a:ext cx="7704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2400" b="1" dirty="0" smtClean="0"/>
              <a:t>4. Schritt:</a:t>
            </a:r>
          </a:p>
          <a:p>
            <a:r>
              <a:rPr lang="de-DE" sz="2400" dirty="0" smtClean="0"/>
              <a:t>Die Inhalte und Wahlbestimmungen zu </a:t>
            </a:r>
            <a:r>
              <a:rPr lang="de-DE" sz="2400" i="1" dirty="0" smtClean="0"/>
              <a:t>Gruppensprecher</a:t>
            </a:r>
            <a:r>
              <a:rPr lang="de-DE" sz="2400" dirty="0" smtClean="0"/>
              <a:t>, </a:t>
            </a:r>
            <a:r>
              <a:rPr lang="de-DE" sz="2400" i="1" dirty="0" smtClean="0"/>
              <a:t>Kinder- und Jugendrat </a:t>
            </a:r>
            <a:r>
              <a:rPr lang="de-DE" sz="2400" dirty="0" smtClean="0"/>
              <a:t>und </a:t>
            </a:r>
            <a:r>
              <a:rPr lang="de-DE" sz="2400" i="1" dirty="0" smtClean="0"/>
              <a:t>Vertrauenserzieher</a:t>
            </a:r>
            <a:r>
              <a:rPr lang="de-DE" sz="2400" dirty="0" smtClean="0"/>
              <a:t> wurden in einem Workshop und in den Wohngruppen überprüft und verändert</a:t>
            </a:r>
          </a:p>
          <a:p>
            <a:pPr marL="342900" indent="-342900"/>
            <a:endParaRPr lang="de-DE" dirty="0"/>
          </a:p>
        </p:txBody>
      </p:sp>
      <p:pic>
        <p:nvPicPr>
          <p:cNvPr id="12" name="Picture 3" descr="\\svmads02\Userdaten$\h.frick\Eigene Dateien\Eigene Bilder\Schrit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37112"/>
            <a:ext cx="28702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971600" y="3645594"/>
            <a:ext cx="7802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2400" b="1" dirty="0" smtClean="0"/>
              <a:t>5. Schritt:</a:t>
            </a:r>
          </a:p>
          <a:p>
            <a:r>
              <a:rPr lang="de-DE" sz="2400" dirty="0" smtClean="0"/>
              <a:t>Die Anliegen der Kinder und Jugendlichen zum Thema </a:t>
            </a:r>
            <a:r>
              <a:rPr lang="de-DE" sz="2400" i="1" dirty="0" smtClean="0"/>
              <a:t>Persönliche Rechte</a:t>
            </a:r>
            <a:r>
              <a:rPr lang="de-DE" sz="2400" dirty="0" smtClean="0"/>
              <a:t> wurden im Workshop abgefragt und bearbeitet.</a:t>
            </a:r>
          </a:p>
          <a:p>
            <a:endParaRPr lang="de-DE" sz="2400" dirty="0" smtClean="0"/>
          </a:p>
        </p:txBody>
      </p:sp>
      <p:pic>
        <p:nvPicPr>
          <p:cNvPr id="2050" name="Picture 2" descr="\\svmads02\Userdaten$\h.frick\Eigene Dateien\Eigene Bilder\Einrichtungsregeln_4_2015.jpg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6" t="3405" r="2515" b="3258"/>
          <a:stretch/>
        </p:blipFill>
        <p:spPr bwMode="auto">
          <a:xfrm rot="20899769">
            <a:off x="3798807" y="3767026"/>
            <a:ext cx="1754916" cy="273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056784" cy="1152128"/>
          </a:xfrm>
        </p:spPr>
        <p:txBody>
          <a:bodyPr>
            <a:normAutofit/>
          </a:bodyPr>
          <a:lstStyle/>
          <a:p>
            <a:pPr algn="l"/>
            <a:r>
              <a:rPr lang="de-DE" sz="3200" dirty="0" smtClean="0"/>
              <a:t>Die verschiedenen Schritte des Projektes</a:t>
            </a:r>
            <a:endParaRPr lang="de-DE" sz="3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36449" t="32994" r="59051" b="62686"/>
          <a:stretch>
            <a:fillRect/>
          </a:stretch>
        </p:blipFill>
        <p:spPr bwMode="auto">
          <a:xfrm>
            <a:off x="6444208" y="3717032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971600" y="1434902"/>
            <a:ext cx="71287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2400" b="1" dirty="0" smtClean="0"/>
              <a:t>6. Schritt:</a:t>
            </a:r>
          </a:p>
          <a:p>
            <a:r>
              <a:rPr lang="de-DE" sz="2400" dirty="0" smtClean="0"/>
              <a:t>Das Thema </a:t>
            </a:r>
            <a:r>
              <a:rPr lang="de-DE" sz="2400" i="1" dirty="0" smtClean="0"/>
              <a:t>Essen</a:t>
            </a:r>
            <a:r>
              <a:rPr lang="de-DE" sz="2400" dirty="0" smtClean="0"/>
              <a:t> wurde zum wichtigeren Thema und deshalb vorgezogen.</a:t>
            </a:r>
          </a:p>
          <a:p>
            <a:r>
              <a:rPr lang="de-DE" sz="2400" dirty="0" smtClean="0"/>
              <a:t>Über verschiedene Medien wurde erarbeitet, warum das Linzgau auf biologisch Essen Wert legt.</a:t>
            </a:r>
          </a:p>
          <a:p>
            <a:endParaRPr lang="de-DE" sz="2400" dirty="0" smtClean="0"/>
          </a:p>
          <a:p>
            <a:pPr marL="342900" indent="-342900">
              <a:buAutoNum type="arabicPeriod"/>
            </a:pP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Schritt in Konstanz:</a:t>
            </a:r>
          </a:p>
          <a:p>
            <a:r>
              <a:rPr lang="de-DE" sz="2400" dirty="0" smtClean="0"/>
              <a:t>Erhebung der wichtigen Themen für die Kinder und Jugendlichen</a:t>
            </a:r>
          </a:p>
          <a:p>
            <a:pPr marL="342900" indent="-342900"/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6449" t="32994" r="59051" b="62686"/>
          <a:stretch>
            <a:fillRect/>
          </a:stretch>
        </p:blipFill>
        <p:spPr bwMode="auto">
          <a:xfrm>
            <a:off x="7884368" y="2708920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\\svmads02\Userdaten$\h.frick\Eigene Dateien\Eigene Bilder\Schrit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37112"/>
            <a:ext cx="28702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056784" cy="1152128"/>
          </a:xfrm>
        </p:spPr>
        <p:txBody>
          <a:bodyPr>
            <a:normAutofit/>
          </a:bodyPr>
          <a:lstStyle/>
          <a:p>
            <a:pPr algn="l"/>
            <a:r>
              <a:rPr lang="de-DE" sz="3200" dirty="0" err="1" smtClean="0"/>
              <a:t>Gelingensfaktoren</a:t>
            </a:r>
            <a:r>
              <a:rPr lang="de-DE" sz="3200" dirty="0" smtClean="0"/>
              <a:t> für Partizipation</a:t>
            </a:r>
            <a:endParaRPr lang="de-DE"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1043608" y="1484784"/>
            <a:ext cx="741682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(aus dem Evaluationsbericht):</a:t>
            </a:r>
          </a:p>
          <a:p>
            <a:endParaRPr lang="de-DE" sz="2400" dirty="0" smtClean="0"/>
          </a:p>
          <a:p>
            <a:pPr marL="342900" indent="-342900">
              <a:spcAft>
                <a:spcPts val="12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de-DE" sz="2400" dirty="0"/>
              <a:t>sichtbare und involvierte Leitung zeigt die Bedeutung des Themas</a:t>
            </a:r>
          </a:p>
          <a:p>
            <a:pPr marL="342900" indent="-342900">
              <a:spcAft>
                <a:spcPts val="12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de-DE" sz="2400" dirty="0" smtClean="0"/>
              <a:t>direkter </a:t>
            </a:r>
            <a:r>
              <a:rPr lang="de-DE" sz="2400" dirty="0"/>
              <a:t>Zugang – persönliche Ansprache</a:t>
            </a:r>
          </a:p>
          <a:p>
            <a:pPr marL="342900" indent="-342900">
              <a:spcAft>
                <a:spcPts val="12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de-DE" sz="2400" dirty="0"/>
              <a:t>zeitnahe Reaktion </a:t>
            </a:r>
            <a:r>
              <a:rPr lang="de-DE" sz="2400" dirty="0" smtClean="0"/>
              <a:t>auf Anliegen motiviert</a:t>
            </a:r>
            <a:endParaRPr lang="de-DE" sz="2400" dirty="0"/>
          </a:p>
          <a:p>
            <a:pPr marL="342900" indent="-342900">
              <a:spcAft>
                <a:spcPts val="12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de-DE" sz="2400" dirty="0"/>
              <a:t>lebensnahe Themen für jedes Alter erheben</a:t>
            </a:r>
          </a:p>
          <a:p>
            <a:pPr marL="342900" indent="-342900">
              <a:spcAft>
                <a:spcPts val="12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de-DE" sz="2400" dirty="0"/>
              <a:t>Beteiligung ermöglichen ohne zu erwarten, dass sich alle </a:t>
            </a:r>
            <a:r>
              <a:rPr lang="de-DE" sz="2400" dirty="0" smtClean="0"/>
              <a:t>beteiligen</a:t>
            </a:r>
          </a:p>
          <a:p>
            <a:pPr marL="342900" indent="-342900">
              <a:spcAft>
                <a:spcPts val="12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de-DE" sz="2400" dirty="0" smtClean="0"/>
              <a:t>Äußere Faktoren erzeugen Zusammenhalt</a:t>
            </a:r>
            <a:endParaRPr lang="de-DE" sz="2400" dirty="0"/>
          </a:p>
          <a:p>
            <a:pPr marL="342900" indent="-34290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Bildschirmpräsentation (4:3)</PresentationFormat>
  <Paragraphs>101</Paragraphs>
  <Slides>14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Larissa-Design</vt:lpstr>
      <vt:lpstr>2_Benutzerdefiniertes Design</vt:lpstr>
      <vt:lpstr>1_Larissa-Design</vt:lpstr>
      <vt:lpstr>1_Benutzerdefiniertes Design</vt:lpstr>
      <vt:lpstr>Benutzerdefiniertes Design</vt:lpstr>
      <vt:lpstr>„Alle mal herhören - Wir sprechen mit“  Partizipation im Linzgau</vt:lpstr>
      <vt:lpstr>PowerPoint-Präsentation</vt:lpstr>
      <vt:lpstr>PowerPoint-Präsentation</vt:lpstr>
      <vt:lpstr>Die verschiedenen Schritte des Projektes</vt:lpstr>
      <vt:lpstr>Die verschiedenen Schritte des Projektes</vt:lpstr>
      <vt:lpstr>Die verschiedenen Schritte des Projektes</vt:lpstr>
      <vt:lpstr>Die verschiedenen Schritte des Projektes</vt:lpstr>
      <vt:lpstr>Die verschiedenen Schritte des Projektes</vt:lpstr>
      <vt:lpstr>Gelingensfaktoren für Partizipation</vt:lpstr>
      <vt:lpstr>Herausforderungen für Partizipation</vt:lpstr>
      <vt:lpstr>Was hat sich seither in Konstanz getan?</vt:lpstr>
      <vt:lpstr>Was hat sich seither in Konstanz getan?</vt:lpstr>
      <vt:lpstr>Was hat sich seither in Konstanz getan?</vt:lpstr>
      <vt:lpstr>Was hat sich seither in Konstanz getan?</vt:lpstr>
    </vt:vector>
  </TitlesOfParts>
  <Company>Linzgau - Kinder- und Jugendheim e.V.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h.frick</dc:creator>
  <cp:lastModifiedBy>Rebecca Schmolke</cp:lastModifiedBy>
  <cp:revision>89</cp:revision>
  <dcterms:created xsi:type="dcterms:W3CDTF">2011-01-27T14:57:25Z</dcterms:created>
  <dcterms:modified xsi:type="dcterms:W3CDTF">2016-04-25T14:59:37Z</dcterms:modified>
</cp:coreProperties>
</file>