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58" r:id="rId1"/>
  </p:sldMasterIdLst>
  <p:notesMasterIdLst>
    <p:notesMasterId r:id="rId43"/>
  </p:notesMasterIdLst>
  <p:handoutMasterIdLst>
    <p:handoutMasterId r:id="rId44"/>
  </p:handoutMasterIdLst>
  <p:sldIdLst>
    <p:sldId id="323" r:id="rId2"/>
    <p:sldId id="490" r:id="rId3"/>
    <p:sldId id="481" r:id="rId4"/>
    <p:sldId id="505" r:id="rId5"/>
    <p:sldId id="480" r:id="rId6"/>
    <p:sldId id="503" r:id="rId7"/>
    <p:sldId id="504" r:id="rId8"/>
    <p:sldId id="507" r:id="rId9"/>
    <p:sldId id="357" r:id="rId10"/>
    <p:sldId id="515" r:id="rId11"/>
    <p:sldId id="455" r:id="rId12"/>
    <p:sldId id="499" r:id="rId13"/>
    <p:sldId id="456" r:id="rId14"/>
    <p:sldId id="457" r:id="rId15"/>
    <p:sldId id="458" r:id="rId16"/>
    <p:sldId id="469" r:id="rId17"/>
    <p:sldId id="459" r:id="rId18"/>
    <p:sldId id="464" r:id="rId19"/>
    <p:sldId id="501" r:id="rId20"/>
    <p:sldId id="465" r:id="rId21"/>
    <p:sldId id="468" r:id="rId22"/>
    <p:sldId id="466" r:id="rId23"/>
    <p:sldId id="516" r:id="rId24"/>
    <p:sldId id="517" r:id="rId25"/>
    <p:sldId id="518" r:id="rId26"/>
    <p:sldId id="519" r:id="rId27"/>
    <p:sldId id="520" r:id="rId28"/>
    <p:sldId id="502" r:id="rId29"/>
    <p:sldId id="470" r:id="rId30"/>
    <p:sldId id="496" r:id="rId31"/>
    <p:sldId id="471" r:id="rId32"/>
    <p:sldId id="479" r:id="rId33"/>
    <p:sldId id="497" r:id="rId34"/>
    <p:sldId id="472" r:id="rId35"/>
    <p:sldId id="473" r:id="rId36"/>
    <p:sldId id="474" r:id="rId37"/>
    <p:sldId id="475" r:id="rId38"/>
    <p:sldId id="476" r:id="rId39"/>
    <p:sldId id="477" r:id="rId40"/>
    <p:sldId id="478" r:id="rId41"/>
    <p:sldId id="322" r:id="rId4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1B2E8"/>
    <a:srgbClr val="F2D6D6"/>
    <a:srgbClr val="ECDFF5"/>
    <a:srgbClr val="F3D9D9"/>
    <a:srgbClr val="B686DA"/>
    <a:srgbClr val="FBC589"/>
    <a:srgbClr val="F2B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1412" autoAdjust="0"/>
  </p:normalViewPr>
  <p:slideViewPr>
    <p:cSldViewPr>
      <p:cViewPr>
        <p:scale>
          <a:sx n="92" d="100"/>
          <a:sy n="92" d="100"/>
        </p:scale>
        <p:origin x="-5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B535731-F25C-42BD-BAAD-98600158DF71}" type="datetimeFigureOut">
              <a:rPr lang="de-DE"/>
              <a:pPr>
                <a:defRPr/>
              </a:pPr>
              <a:t>25.04.2016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17A145A-773F-4BDF-886E-6C2678BA01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1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155DC44-3BDB-45C0-9FAF-462F09950EDD}" type="datetimeFigureOut">
              <a:rPr lang="de-DE"/>
              <a:pPr>
                <a:defRPr/>
              </a:pPr>
              <a:t>25.04.2016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7F13EC4-B8AC-4A2A-A836-789C8B034F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13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351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725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522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336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137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106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525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03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076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135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964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0645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977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99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3723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596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339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3733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6717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6382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3215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3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1105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5731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4265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4146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9885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3867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1601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3075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9032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2605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319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8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28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92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449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839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13EC4-B8AC-4A2A-A836-789C8B034FD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506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9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feld 10"/>
          <p:cNvSpPr txBox="1">
            <a:spLocks noChangeArrowheads="1"/>
          </p:cNvSpPr>
          <p:nvPr userDrawn="1"/>
        </p:nvSpPr>
        <p:spPr bwMode="auto">
          <a:xfrm>
            <a:off x="0" y="3175"/>
            <a:ext cx="9144000" cy="12017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  <a:p>
            <a:pPr eaLnBrk="1" hangingPunct="1">
              <a:defRPr/>
            </a:pPr>
            <a:endParaRPr lang="de-DE" altLang="de-DE" smtClean="0"/>
          </a:p>
          <a:p>
            <a:pPr eaLnBrk="1" hangingPunct="1">
              <a:defRPr/>
            </a:pPr>
            <a:endParaRPr lang="de-DE" altLang="de-DE" smtClean="0"/>
          </a:p>
          <a:p>
            <a:pPr eaLnBrk="1" hangingPunct="1">
              <a:defRPr/>
            </a:pPr>
            <a:endParaRPr lang="de-DE" altLang="de-DE" smtClean="0"/>
          </a:p>
        </p:txBody>
      </p:sp>
      <p:grpSp>
        <p:nvGrpSpPr>
          <p:cNvPr id="10" name="Gruppieren 11"/>
          <p:cNvGrpSpPr>
            <a:grpSpLocks/>
          </p:cNvGrpSpPr>
          <p:nvPr userDrawn="1"/>
        </p:nvGrpSpPr>
        <p:grpSpPr bwMode="auto">
          <a:xfrm>
            <a:off x="250825" y="260350"/>
            <a:ext cx="4792663" cy="512763"/>
            <a:chOff x="395536" y="260648"/>
            <a:chExt cx="4791223" cy="512445"/>
          </a:xfrm>
        </p:grpSpPr>
        <p:pic>
          <p:nvPicPr>
            <p:cNvPr id="11" name="Picture 12" descr="xEKUT_WortBildMarke_W_R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260648"/>
              <a:ext cx="1978174" cy="512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6" descr="5wiso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7032" y="260648"/>
              <a:ext cx="2739727" cy="301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45"/>
          <p:cNvSpPr txBox="1">
            <a:spLocks noGrp="1" noChangeArrowheads="1"/>
          </p:cNvSpPr>
          <p:nvPr userDrawn="1"/>
        </p:nvSpPr>
        <p:spPr bwMode="auto">
          <a:xfrm>
            <a:off x="2339975" y="620713"/>
            <a:ext cx="22494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000" b="1" smtClean="0">
                <a:solidFill>
                  <a:srgbClr val="A51E37"/>
                </a:solidFill>
              </a:rPr>
              <a:t>Institut für Erziehungswissenschaft, </a:t>
            </a:r>
          </a:p>
          <a:p>
            <a:pPr eaLnBrk="1" hangingPunct="1">
              <a:defRPr/>
            </a:pPr>
            <a:r>
              <a:rPr lang="de-DE" altLang="de-DE" sz="1000" b="1" smtClean="0">
                <a:solidFill>
                  <a:srgbClr val="A51E37"/>
                </a:solidFill>
              </a:rPr>
              <a:t>Abteilung Sozialpädagogik</a:t>
            </a:r>
          </a:p>
        </p:txBody>
      </p:sp>
      <p:grpSp>
        <p:nvGrpSpPr>
          <p:cNvPr id="14" name="Gruppieren 15"/>
          <p:cNvGrpSpPr>
            <a:grpSpLocks/>
          </p:cNvGrpSpPr>
          <p:nvPr userDrawn="1"/>
        </p:nvGrpSpPr>
        <p:grpSpPr bwMode="auto">
          <a:xfrm>
            <a:off x="5853113" y="188913"/>
            <a:ext cx="2979737" cy="792162"/>
            <a:chOff x="5853286" y="188640"/>
            <a:chExt cx="2978990" cy="792088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0384" y="188640"/>
              <a:ext cx="751892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feld 2"/>
            <p:cNvSpPr txBox="1">
              <a:spLocks noChangeArrowheads="1"/>
            </p:cNvSpPr>
            <p:nvPr/>
          </p:nvSpPr>
          <p:spPr bwMode="auto">
            <a:xfrm>
              <a:off x="5853286" y="436267"/>
              <a:ext cx="2391762" cy="519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ts val="200"/>
                </a:spcAft>
                <a:defRPr/>
              </a:pPr>
              <a:r>
                <a:rPr lang="de-DE" altLang="de-DE" sz="1300" b="1" smtClean="0">
                  <a:solidFill>
                    <a:schemeClr val="bg1"/>
                  </a:solidFill>
                  <a:latin typeface="Arial Narrow" pitchFamily="34" charset="0"/>
                </a:rPr>
                <a:t>Institut für Sozialpädagogische </a:t>
              </a:r>
            </a:p>
            <a:p>
              <a:pPr eaLnBrk="1" hangingPunct="1">
                <a:spcAft>
                  <a:spcPts val="200"/>
                </a:spcAft>
                <a:defRPr/>
              </a:pPr>
              <a:r>
                <a:rPr lang="de-DE" altLang="de-DE" sz="1300" b="1" smtClean="0">
                  <a:solidFill>
                    <a:schemeClr val="bg1"/>
                  </a:solidFill>
                  <a:latin typeface="Arial Narrow" pitchFamily="34" charset="0"/>
                </a:rPr>
                <a:t>Forschung Mainz gGmbH </a:t>
              </a:r>
            </a:p>
          </p:txBody>
        </p:sp>
      </p:grp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026224" cy="619323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7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l">
              <a:defRPr sz="105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108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7A726E0-3167-43A3-B6F4-E4D9180BED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952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htec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0B00F9-5E68-482B-A893-CECB5D85A2D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36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htec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9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htec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el 1"/>
          <p:cNvSpPr txBox="1">
            <a:spLocks/>
          </p:cNvSpPr>
          <p:nvPr userDrawn="1"/>
        </p:nvSpPr>
        <p:spPr bwMode="auto">
          <a:xfrm>
            <a:off x="539750" y="1268413"/>
            <a:ext cx="80645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  <a:t>VIELEN DANK FÜR IHRE </a:t>
            </a:r>
            <a:b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</a:br>
            <a: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  <a:t>AUFMERKSAMKEIT!</a:t>
            </a:r>
            <a:b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</a:br>
            <a: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  <a:t/>
            </a:r>
            <a:br>
              <a:rPr lang="de-DE" altLang="de-DE" sz="3600" smtClean="0">
                <a:solidFill>
                  <a:srgbClr val="191919"/>
                </a:solidFill>
                <a:latin typeface="Calibri" pitchFamily="34" charset="0"/>
              </a:rPr>
            </a:br>
            <a:r>
              <a:rPr lang="de-DE" altLang="de-DE" sz="2800" smtClean="0">
                <a:solidFill>
                  <a:srgbClr val="191919"/>
                </a:solidFill>
                <a:latin typeface="Calibri" pitchFamily="34" charset="0"/>
              </a:rPr>
              <a:t>Bei weiteren Fragen können Sie uns gerne kontaktieren:</a:t>
            </a:r>
            <a:endParaRPr lang="de-DE" altLang="de-DE" sz="2800" smtClean="0">
              <a:solidFill>
                <a:srgbClr val="191919"/>
              </a:solidFill>
            </a:endParaRPr>
          </a:p>
          <a:p>
            <a:pPr algn="ctr" eaLnBrk="1" hangingPunct="1">
              <a:defRPr/>
            </a:pPr>
            <a:endParaRPr lang="de-DE" altLang="de-DE" sz="140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Textfeld 7"/>
          <p:cNvSpPr txBox="1">
            <a:spLocks noChangeArrowheads="1"/>
          </p:cNvSpPr>
          <p:nvPr userDrawn="1"/>
        </p:nvSpPr>
        <p:spPr bwMode="auto">
          <a:xfrm>
            <a:off x="-252413" y="4292600"/>
            <a:ext cx="4464051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Heinz Müller, Rebecca Schmolke, Eva Stengel</a:t>
            </a:r>
          </a:p>
          <a:p>
            <a:pPr algn="ctr" eaLnBrk="1" hangingPunct="1">
              <a:defRPr/>
            </a:pPr>
            <a: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Institut für Sozialpädagogische Forschung Mainz gGmbH </a:t>
            </a:r>
          </a:p>
          <a:p>
            <a:pPr algn="ctr" eaLnBrk="1" hangingPunct="1">
              <a:defRPr/>
            </a:pPr>
            <a: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(ism)</a:t>
            </a:r>
            <a:b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Flachsmarktstr. 9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55116 Mainz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Tel: 06131 – 240 41 29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Fax: 06131 – 240 41 50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www.ism-mz.de</a:t>
            </a:r>
          </a:p>
        </p:txBody>
      </p:sp>
      <p:sp>
        <p:nvSpPr>
          <p:cNvPr id="7" name="Textfeld 8"/>
          <p:cNvSpPr txBox="1">
            <a:spLocks noChangeArrowheads="1"/>
          </p:cNvSpPr>
          <p:nvPr userDrawn="1"/>
        </p:nvSpPr>
        <p:spPr bwMode="auto">
          <a:xfrm>
            <a:off x="4715569" y="4077072"/>
            <a:ext cx="47529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Prof. Dr. Rainer Treptow, Dr. Sandra </a:t>
            </a:r>
            <a:r>
              <a:rPr lang="de-DE" altLang="de-DE" sz="1200" dirty="0" err="1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Landhäußer</a:t>
            </a: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,</a:t>
            </a:r>
          </a:p>
          <a:p>
            <a:pPr algn="ctr" eaLnBrk="1" hangingPunct="1">
              <a:defRPr/>
            </a:pP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Jan </a:t>
            </a:r>
            <a:r>
              <a:rPr lang="de-DE" altLang="de-DE" sz="1200" dirty="0" err="1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Karolus</a:t>
            </a: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, Nina </a:t>
            </a:r>
            <a:r>
              <a:rPr lang="de-DE" altLang="de-DE" sz="1200" dirty="0" err="1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Wlassow</a:t>
            </a:r>
            <a:endParaRPr lang="de-DE" altLang="de-DE" sz="1200" dirty="0" smtClean="0">
              <a:solidFill>
                <a:srgbClr val="191919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Eberhard Karls Universität Tübingen</a:t>
            </a:r>
          </a:p>
          <a:p>
            <a:pPr algn="ctr" eaLnBrk="1" hangingPunct="1">
              <a:defRPr/>
            </a:pPr>
            <a: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Institut für Erziehungswissenschaft, Abt. Sozialpädagogik</a:t>
            </a:r>
            <a:br>
              <a:rPr lang="de-DE" altLang="de-DE" sz="1200" b="1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Münzgasse 26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72072 Tübingen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Tel: 07071 – 29 783 17</a:t>
            </a:r>
            <a:b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Fax: 07071 – 29 57 38</a:t>
            </a:r>
            <a:r>
              <a:rPr lang="de-DE" altLang="de-DE" sz="14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de-DE" altLang="de-DE" sz="14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</a:br>
            <a:r>
              <a:rPr lang="de-DE" altLang="de-DE" sz="1200" dirty="0" smtClean="0">
                <a:solidFill>
                  <a:srgbClr val="191919"/>
                </a:solidFill>
                <a:latin typeface="Calibri" pitchFamily="34" charset="0"/>
                <a:cs typeface="Times New Roman" pitchFamily="18" charset="0"/>
              </a:rPr>
              <a:t>www.uni-tuebingen.de</a:t>
            </a:r>
          </a:p>
        </p:txBody>
      </p:sp>
      <p:sp>
        <p:nvSpPr>
          <p:cNvPr id="8" name="Textfeld 9"/>
          <p:cNvSpPr txBox="1">
            <a:spLocks noChangeArrowheads="1"/>
          </p:cNvSpPr>
          <p:nvPr userDrawn="1"/>
        </p:nvSpPr>
        <p:spPr bwMode="auto">
          <a:xfrm>
            <a:off x="0" y="3175"/>
            <a:ext cx="9144000" cy="7397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z="1400" smtClean="0"/>
          </a:p>
          <a:p>
            <a:pPr eaLnBrk="1" hangingPunct="1">
              <a:defRPr/>
            </a:pPr>
            <a:endParaRPr lang="de-DE" altLang="de-DE" sz="1400" smtClean="0"/>
          </a:p>
          <a:p>
            <a:pPr eaLnBrk="1" hangingPunct="1">
              <a:defRPr/>
            </a:pPr>
            <a:endParaRPr lang="de-DE" altLang="de-DE" sz="1400" smtClean="0"/>
          </a:p>
        </p:txBody>
      </p:sp>
      <p:pic>
        <p:nvPicPr>
          <p:cNvPr id="9" name="Picture 12" descr="xEKUT_WortBildMarke_W_RG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25888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uppieren 12"/>
          <p:cNvGrpSpPr>
            <a:grpSpLocks/>
          </p:cNvGrpSpPr>
          <p:nvPr userDrawn="1"/>
        </p:nvGrpSpPr>
        <p:grpSpPr bwMode="auto">
          <a:xfrm>
            <a:off x="6740525" y="115888"/>
            <a:ext cx="2224088" cy="508000"/>
            <a:chOff x="6607582" y="188640"/>
            <a:chExt cx="2224694" cy="507393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0632" y="188640"/>
              <a:ext cx="481644" cy="507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feld 2"/>
            <p:cNvSpPr txBox="1">
              <a:spLocks noChangeArrowheads="1"/>
            </p:cNvSpPr>
            <p:nvPr/>
          </p:nvSpPr>
          <p:spPr bwMode="auto">
            <a:xfrm>
              <a:off x="6607582" y="264749"/>
              <a:ext cx="1743550" cy="424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ts val="200"/>
                </a:spcAft>
                <a:defRPr/>
              </a:pPr>
              <a:r>
                <a:rPr lang="de-DE" altLang="de-DE" sz="1000" b="1" smtClean="0">
                  <a:solidFill>
                    <a:schemeClr val="bg1"/>
                  </a:solidFill>
                  <a:latin typeface="Arial Narrow" pitchFamily="34" charset="0"/>
                </a:rPr>
                <a:t>Institut für Sozialpädagogische </a:t>
              </a:r>
            </a:p>
            <a:p>
              <a:pPr eaLnBrk="1" hangingPunct="1">
                <a:spcAft>
                  <a:spcPts val="200"/>
                </a:spcAft>
                <a:defRPr/>
              </a:pPr>
              <a:r>
                <a:rPr lang="de-DE" altLang="de-DE" sz="1000" b="1" smtClean="0">
                  <a:solidFill>
                    <a:schemeClr val="bg1"/>
                  </a:solidFill>
                  <a:latin typeface="Arial Narrow" pitchFamily="34" charset="0"/>
                </a:rPr>
                <a:t>Forschung Mainz gGmbH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174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7200800" cy="990600"/>
          </a:xfrm>
        </p:spPr>
        <p:txBody>
          <a:bodyPr>
            <a:noAutofit/>
          </a:bodyPr>
          <a:lstStyle>
            <a:lvl1pPr>
              <a:defRPr sz="27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153400" cy="449580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2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ABE4A26-3EA1-4EEF-B9B7-A63C8573667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00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htec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" descr="logo#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575" y="285750"/>
            <a:ext cx="4524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xEKUT_WortBildMarke_W_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85750"/>
            <a:ext cx="18478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12"/>
          <p:cNvSpPr>
            <a:spLocks noGrp="1"/>
          </p:cNvSpPr>
          <p:nvPr>
            <p:ph type="sldNum" sz="quarter" idx="10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58F5F88-5FC9-4C16-BB93-DAD09DF51CD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40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DDB7CE8-E85D-41C2-8405-5F9773D6FAB0}" type="datetime1">
              <a:rPr lang="de-DE"/>
              <a:pPr>
                <a:defRPr/>
              </a:pPr>
              <a:t>25.04.2016</a:t>
            </a:fld>
            <a:endParaRPr lang="de-DE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1352232-1D5D-4C5C-A6CD-BF41CA235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9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Foliennummernplatzhalter 11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702904A-EA0E-4277-91B3-59665A3565F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4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9AC9CC0-097B-43B5-BDAF-9223BF1FD3D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31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#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285750"/>
            <a:ext cx="3302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 descr="xEKUT_WortBildMarke_W_RG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85750"/>
            <a:ext cx="12573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1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3200" b="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chemeClr val="tx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615B75-A587-4135-A77A-8F7A9E457F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523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/>
          </a:p>
        </p:txBody>
      </p:sp>
      <p:sp>
        <p:nvSpPr>
          <p:cNvPr id="7" name="Rechtec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htec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2" descr="logo#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4797425"/>
            <a:ext cx="3302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004248" cy="685800"/>
          </a:xfrm>
        </p:spPr>
        <p:txBody>
          <a:bodyPr/>
          <a:lstStyle>
            <a:lvl1pPr algn="l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10" name="Foliennummernplatzhalter 12"/>
          <p:cNvSpPr>
            <a:spLocks noGrp="1"/>
          </p:cNvSpPr>
          <p:nvPr>
            <p:ph type="sldNum" sz="quarter" idx="10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C1546C5-F20D-4CB3-BAB0-66865F8C840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301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70580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84888" y="6237288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6D70544-A317-4305-93DC-EFC34E5C1BB2}" type="datetime1">
              <a:rPr lang="de-DE"/>
              <a:pPr>
                <a:defRPr/>
              </a:pPr>
              <a:t>25.04.2016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0BF661-D29C-4825-A72E-0A449DA407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34" name="Picture 2" descr="logo#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38" y="188913"/>
            <a:ext cx="3841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2" descr="xEKUT_WortBildMarke_W_RGB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765175"/>
            <a:ext cx="11223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  <p:sldLayoutId id="2147484378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C0B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62200" y="2420938"/>
            <a:ext cx="6674296" cy="3446462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de-DE" sz="3600" b="1" cap="none" dirty="0" smtClean="0">
                <a:solidFill>
                  <a:prstClr val="black"/>
                </a:solidFill>
              </a:rPr>
              <a:t>‚Beteiligung leben!‘</a:t>
            </a:r>
            <a:br>
              <a:rPr lang="de-DE" sz="3600" b="1" cap="none" dirty="0" smtClean="0">
                <a:solidFill>
                  <a:prstClr val="black"/>
                </a:solidFill>
              </a:rPr>
            </a:br>
            <a:r>
              <a:rPr lang="de-DE" sz="1800" b="1" cap="none" dirty="0">
                <a:solidFill>
                  <a:prstClr val="black"/>
                </a:solidFill>
              </a:rPr>
              <a:t> </a:t>
            </a:r>
            <a:r>
              <a:rPr lang="de-DE" sz="3600" b="1" cap="none" dirty="0" smtClean="0">
                <a:solidFill>
                  <a:prstClr val="black"/>
                </a:solidFill>
              </a:rPr>
              <a:t/>
            </a:r>
            <a:br>
              <a:rPr lang="de-DE" sz="3600" b="1" cap="none" dirty="0" smtClean="0">
                <a:solidFill>
                  <a:prstClr val="black"/>
                </a:solidFill>
              </a:rPr>
            </a:br>
            <a:r>
              <a:rPr lang="de-DE" sz="2800" b="1" cap="none" dirty="0" smtClean="0">
                <a:solidFill>
                  <a:prstClr val="black"/>
                </a:solidFill>
              </a:rPr>
              <a:t>Beteiligungs- und Beschwerdeverfahren für Kinder und Jugendliche in Einrichtungen der Heimerziehung und sonstigen betreuten Wohnformen Baden-Württembergs</a:t>
            </a:r>
            <a:r>
              <a:rPr lang="de-DE" sz="2400" b="1" cap="none" dirty="0" smtClean="0">
                <a:solidFill>
                  <a:prstClr val="black"/>
                </a:solidFill>
              </a:rPr>
              <a:t/>
            </a:r>
            <a:br>
              <a:rPr lang="de-DE" sz="2400" b="1" cap="none" dirty="0" smtClean="0">
                <a:solidFill>
                  <a:prstClr val="black"/>
                </a:solidFill>
              </a:rPr>
            </a:br>
            <a:r>
              <a:rPr lang="de-DE" sz="2000" b="1" cap="none" dirty="0">
                <a:solidFill>
                  <a:prstClr val="black"/>
                </a:solidFill>
              </a:rPr>
              <a:t/>
            </a:r>
            <a:br>
              <a:rPr lang="de-DE" sz="2000" b="1" cap="none" dirty="0">
                <a:solidFill>
                  <a:prstClr val="black"/>
                </a:solidFill>
              </a:rPr>
            </a:br>
            <a:r>
              <a:rPr lang="de-DE" sz="2000" b="1" cap="none" dirty="0" smtClean="0">
                <a:solidFill>
                  <a:prstClr val="black"/>
                </a:solidFill>
              </a:rPr>
              <a:t/>
            </a:r>
            <a:br>
              <a:rPr lang="de-DE" sz="2000" b="1" cap="none" dirty="0" smtClean="0">
                <a:solidFill>
                  <a:prstClr val="black"/>
                </a:solidFill>
              </a:rPr>
            </a:br>
            <a:r>
              <a:rPr lang="de-DE" sz="2500" cap="none" dirty="0" smtClean="0">
                <a:solidFill>
                  <a:prstClr val="black"/>
                </a:solidFill>
              </a:rPr>
              <a:t>Zentrale Befunde und Empfehlungen des Projekts</a:t>
            </a:r>
            <a:endParaRPr lang="de-DE" sz="2500" dirty="0"/>
          </a:p>
        </p:txBody>
      </p:sp>
      <p:sp>
        <p:nvSpPr>
          <p:cNvPr id="14339" name="Untertitel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026150" cy="619125"/>
          </a:xfrm>
        </p:spPr>
        <p:txBody>
          <a:bodyPr/>
          <a:lstStyle/>
          <a:p>
            <a:r>
              <a:rPr lang="de-DE" sz="1500" dirty="0" smtClean="0"/>
              <a:t>Abschlussveranstaltung, 26.04.2016</a:t>
            </a: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44542"/>
              </p:ext>
            </p:extLst>
          </p:nvPr>
        </p:nvGraphicFramePr>
        <p:xfrm>
          <a:off x="0" y="675434"/>
          <a:ext cx="9144000" cy="618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Vielfältige Beteiligungserfahrungen und Zufriedenheit sind eng verknüpft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Intensivierung von Elternarbeit</a:t>
                      </a:r>
                      <a:endParaRPr lang="de-D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22961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-252536" y="6413266"/>
            <a:ext cx="95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Kooperation zwischen öffentlichen und freien Trägern</a:t>
            </a:r>
            <a:endParaRPr lang="de-DE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Beteiligungs- und Beschwerdemöglichkeiten aus Perspektive von jungen Menschen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F5F88-5FC9-4C16-BB93-DAD09DF51CD1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52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91465"/>
              </p:ext>
            </p:extLst>
          </p:nvPr>
        </p:nvGraphicFramePr>
        <p:xfrm>
          <a:off x="0" y="702818"/>
          <a:ext cx="9144000" cy="62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</a:txBody>
                  <a:tcPr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Vielfältige Beteiligungserfahrungen und Zufriedenheit sind eng verknüpft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Intensivierung von Elternarbeit</a:t>
                      </a:r>
                    </a:p>
                  </a:txBody>
                  <a:tcPr>
                    <a:lnL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D9D9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  <a:endParaRPr lang="de-DE" b="0" dirty="0" smtClean="0">
                        <a:solidFill>
                          <a:srgbClr val="D1B2E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19872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51520" y="63093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Kooperation zwischen öffentlichen und freien Trägern: eine zentrale Schnittstelle</a:t>
            </a:r>
            <a:endParaRPr lang="de-DE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„Beteiligung? Ja bitte!“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Beteiligung ist den jungen Menschen wichtig</a:t>
            </a:r>
          </a:p>
          <a:p>
            <a:r>
              <a:rPr lang="de-DE" dirty="0" smtClean="0"/>
              <a:t>Wohlfühlen und Beteiligung hängen zusammen</a:t>
            </a:r>
          </a:p>
          <a:p>
            <a:r>
              <a:rPr lang="de-DE" dirty="0" smtClean="0"/>
              <a:t>Junge Menschen, die ihre Mitbestimmungs- und Beteiligungsmöglichkeiten im Rahmen der Hilfe positiv bewerten, fühlen </a:t>
            </a:r>
            <a:r>
              <a:rPr lang="de-DE" dirty="0"/>
              <a:t>s</a:t>
            </a:r>
            <a:r>
              <a:rPr lang="de-DE" dirty="0" smtClean="0"/>
              <a:t>ich auch wohler in ihrer Einrichtung</a:t>
            </a:r>
          </a:p>
          <a:p>
            <a:r>
              <a:rPr lang="de-DE" dirty="0" smtClean="0"/>
              <a:t>Als wichtig beschreiben sie das Verhältnis zu ihren Betreuerinnen und Betreuern und dabei insbesondere</a:t>
            </a:r>
          </a:p>
          <a:p>
            <a:pPr lvl="1"/>
            <a:r>
              <a:rPr lang="de-DE" dirty="0" smtClean="0"/>
              <a:t>den Fachkräften vertrauen zu können</a:t>
            </a:r>
          </a:p>
          <a:p>
            <a:pPr lvl="1"/>
            <a:r>
              <a:rPr lang="de-DE" dirty="0" smtClean="0"/>
              <a:t>Zutrauen vonseiten der Fachkräfte zu erfahren</a:t>
            </a:r>
          </a:p>
          <a:p>
            <a:pPr lvl="1"/>
            <a:r>
              <a:rPr lang="de-DE" dirty="0" smtClean="0"/>
              <a:t>von den Fachkräften ernst genommen zu werden</a:t>
            </a:r>
          </a:p>
          <a:p>
            <a:pPr lvl="1"/>
            <a:r>
              <a:rPr lang="de-DE" dirty="0" smtClean="0"/>
              <a:t>sich von den Fachkräften verstanden zu fühlen</a:t>
            </a:r>
          </a:p>
          <a:p>
            <a:pPr lvl="1"/>
            <a:r>
              <a:rPr lang="de-DE" dirty="0" smtClean="0"/>
              <a:t>genügend Zeit gewidmet zu bekommen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3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700" dirty="0" smtClean="0"/>
              <a:t>„Wenn nicht hier, wo dann?“ </a:t>
            </a:r>
            <a:br>
              <a:rPr lang="de-DE" sz="2700" dirty="0" smtClean="0"/>
            </a:br>
            <a:r>
              <a:rPr lang="de-DE" sz="2700" dirty="0" smtClean="0"/>
              <a:t>Beteiligung an der Hilfeplanung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„Da geht‘s um mich, da geht‘s um alles.“</a:t>
            </a:r>
          </a:p>
          <a:p>
            <a:r>
              <a:rPr lang="de-DE" dirty="0" smtClean="0"/>
              <a:t>Die Hilfeplanung ist für die jungen Menschen die wichtigste Beteiligungsmöglichkeit, ein Drittel wünscht sich aber auch mehr Beteiligung daran</a:t>
            </a:r>
          </a:p>
          <a:p>
            <a:r>
              <a:rPr lang="de-DE" dirty="0" smtClean="0"/>
              <a:t>Die Vorbereitung auf Hilfeplangespräche schätzen ca. 90% der jungen Menschen positiv ein</a:t>
            </a:r>
          </a:p>
          <a:p>
            <a:r>
              <a:rPr lang="de-DE" dirty="0" smtClean="0"/>
              <a:t>Junge Menschen, die eine Vorbereitung auf ein Hilfeplan-gespräch erleben, wissen eher was auf sie zukommt und fühlen sich sicherer, Anliegen selbst einzubringen</a:t>
            </a:r>
          </a:p>
          <a:p>
            <a:r>
              <a:rPr lang="de-DE" dirty="0" smtClean="0"/>
              <a:t>Ca. ein Drittel der jungen Menschen wünscht sich hingegen eine ausgiebigere Nachbereitung von Hilfeplangesprächen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8208912" cy="990600"/>
          </a:xfrm>
        </p:spPr>
        <p:txBody>
          <a:bodyPr/>
          <a:lstStyle/>
          <a:p>
            <a:r>
              <a:rPr lang="de-DE" sz="2700" dirty="0" smtClean="0"/>
              <a:t>„Na klar kenne ich meine Rechte – oder doch nicht?“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Die Hälfte der jungen Menschen gibt an, über ihre Rechte in der Hilfe und der Einrichtung ausgiebig informiert zu sein</a:t>
            </a:r>
          </a:p>
          <a:p>
            <a:r>
              <a:rPr lang="de-DE" dirty="0" smtClean="0"/>
              <a:t>Knapp 40% verfügen über verständliche schriftliche Informationsmaterialien zu diesem Thema</a:t>
            </a:r>
          </a:p>
          <a:p>
            <a:r>
              <a:rPr lang="de-DE" dirty="0" smtClean="0"/>
              <a:t>Fühlen sich die befragten jungen Menschen gut über ihre Rechte informiert, fühlen sie sich in ihrem Lebensort „Heim“ wohler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52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Jungen Menschen nachhaltig ihre Rechte vermitteln: ein Projekt, viele Effekte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Eine Auseinandersetzung mit den Rechten von jungen Menschen ist in einem Großteil der befragten Einrichtungen erfolgt, entsprechende Arbeitsprozesse wurden bei 85 % angestoßen</a:t>
            </a:r>
          </a:p>
          <a:p>
            <a:r>
              <a:rPr lang="de-DE" dirty="0" smtClean="0"/>
              <a:t>Durch derlei alltagsrelevante Arbeitsprozesse </a:t>
            </a:r>
            <a:endParaRPr lang="de-DE" dirty="0"/>
          </a:p>
          <a:p>
            <a:pPr lvl="1"/>
            <a:r>
              <a:rPr lang="de-DE" dirty="0" smtClean="0"/>
              <a:t>werden ihre Rechte für junge Menschen verstehbar</a:t>
            </a:r>
          </a:p>
          <a:p>
            <a:pPr lvl="1"/>
            <a:r>
              <a:rPr lang="de-DE" dirty="0" smtClean="0"/>
              <a:t>das Bewusstsein über Recht und Unrecht nimmt bei den jungen Menschen zu</a:t>
            </a:r>
          </a:p>
          <a:p>
            <a:pPr lvl="1"/>
            <a:r>
              <a:rPr lang="de-DE" dirty="0" smtClean="0"/>
              <a:t>für Fachkräfte werden die Rechte junger Menschen ebenfalls klarer</a:t>
            </a:r>
          </a:p>
          <a:p>
            <a:pPr lvl="1"/>
            <a:r>
              <a:rPr lang="de-DE" dirty="0" smtClean="0"/>
              <a:t>das einheitliche Vorgehen im Team wird gestärkt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3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700" dirty="0" smtClean="0"/>
              <a:t>„Um mich zu beschweren, gehe ich zu meinem Beschwerdemanagement“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Die jungen Menschen besprechen Anliegen oder Probleme in aller Regel direkt mit ihnen bekannten Personen aus Gruppe oder Einrichtung</a:t>
            </a:r>
          </a:p>
          <a:p>
            <a:r>
              <a:rPr lang="de-DE" dirty="0" smtClean="0"/>
              <a:t>Bei Beschwerden, die über ein entsprechendes Verfahren geklärt werden sollen, fällt es ihnen leichter, diese an ihnen vertraute Personen heranzutragen</a:t>
            </a:r>
          </a:p>
          <a:p>
            <a:r>
              <a:rPr lang="de-DE" dirty="0" smtClean="0"/>
              <a:t>Insbesondere bei sehr ernsten Beschwerden ist den jungen Menschen die Ansprechbarkeit von Leitungskräften wichtig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3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Beteiligungs- und Beschwerdemöglichkeiten aus Perspektive von Einrichtungsfachkräften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F5F88-5FC9-4C16-BB93-DAD09DF51CD1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176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52102"/>
              </p:ext>
            </p:extLst>
          </p:nvPr>
        </p:nvGraphicFramePr>
        <p:xfrm>
          <a:off x="0" y="675434"/>
          <a:ext cx="9144000" cy="62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Vielfältige Beteiligungserfahrungen und Zufriedenheit sind eng verknüpft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Intensivierung von Elternarbeit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6D6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  <a:endParaRPr lang="de-DE" b="0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22961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51520" y="63093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Kooperation zwischen öffentlichen und freien Trägern: eine zentrale Schnittstelle</a:t>
            </a:r>
            <a:endParaRPr lang="de-D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Zielsetzung des Projekts </a:t>
            </a:r>
          </a:p>
          <a:p>
            <a:r>
              <a:rPr lang="de-DE" dirty="0" smtClean="0"/>
              <a:t>Theoretische Grundlagen</a:t>
            </a:r>
          </a:p>
          <a:p>
            <a:r>
              <a:rPr lang="de-DE" dirty="0" smtClean="0"/>
              <a:t>Zentrale Befunde zu Beteiligungs- und Beschwerdemöglichkeiten</a:t>
            </a:r>
          </a:p>
          <a:p>
            <a:pPr lvl="1"/>
            <a:r>
              <a:rPr lang="de-DE" dirty="0" smtClean="0"/>
              <a:t>aus Perspektive von jungen Menschen</a:t>
            </a:r>
          </a:p>
          <a:p>
            <a:pPr lvl="1"/>
            <a:r>
              <a:rPr lang="de-DE" dirty="0"/>
              <a:t>aus Perspektive von </a:t>
            </a:r>
            <a:r>
              <a:rPr lang="de-DE" dirty="0" smtClean="0"/>
              <a:t>Einrichtungsfachkräften</a:t>
            </a:r>
          </a:p>
          <a:p>
            <a:pPr lvl="1"/>
            <a:r>
              <a:rPr lang="de-DE" dirty="0" smtClean="0"/>
              <a:t>aus Perspektive von Eltern</a:t>
            </a:r>
          </a:p>
          <a:p>
            <a:pPr lvl="1"/>
            <a:r>
              <a:rPr lang="de-DE" dirty="0" smtClean="0"/>
              <a:t>aus Perspektive von Jugendämtern </a:t>
            </a:r>
          </a:p>
          <a:p>
            <a:r>
              <a:rPr lang="de-DE" dirty="0" smtClean="0"/>
              <a:t>Zentrale Empfehlungen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5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Beteiligung findet im Gruppenalltag statt – oder gar nicht!?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Junge Menschen wünschen sich Beteiligung vor allem bei Aspekten, die ihren Alltag und das Zusammenleben in der Gruppe betreffen, das ist in über 75 % der befragten </a:t>
            </a:r>
            <a:r>
              <a:rPr lang="de-DE" dirty="0"/>
              <a:t>Einrichtungen </a:t>
            </a:r>
            <a:r>
              <a:rPr lang="de-DE" dirty="0" smtClean="0"/>
              <a:t>umgesetzt </a:t>
            </a:r>
          </a:p>
          <a:p>
            <a:r>
              <a:rPr lang="de-DE" dirty="0" smtClean="0"/>
              <a:t>Die Gruppenbesprechung als zentraler Ort für Beteiligung und Selbstwirksamkeitserfahrungen</a:t>
            </a:r>
          </a:p>
          <a:p>
            <a:r>
              <a:rPr lang="de-DE" dirty="0" smtClean="0"/>
              <a:t>Beteiligung von jungen Menschen bei eher strukturellen Entscheidungen ist hingegen weniger gegeben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571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7272808" cy="990600"/>
          </a:xfrm>
        </p:spPr>
        <p:txBody>
          <a:bodyPr/>
          <a:lstStyle/>
          <a:p>
            <a:r>
              <a:rPr lang="de-DE" dirty="0" smtClean="0"/>
              <a:t>Nicht ohne Haltung, Kultur, Fehlerfreundlichkeit!?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Fachkräfte, die die Fehlerfreundlichkeit in ihrer Einrichtung hoch bewerten,</a:t>
            </a:r>
          </a:p>
          <a:p>
            <a:pPr lvl="1"/>
            <a:r>
              <a:rPr lang="de-DE" dirty="0" smtClean="0"/>
              <a:t>bewerten die Beteiligungsorientierung der Einrichtung positiv</a:t>
            </a:r>
          </a:p>
          <a:p>
            <a:pPr lvl="1"/>
            <a:r>
              <a:rPr lang="de-DE" dirty="0" smtClean="0"/>
              <a:t>bewerten ihre Beteiligungsmöglichkeiten als Mitarbeitende positiv</a:t>
            </a:r>
          </a:p>
          <a:p>
            <a:pPr lvl="1"/>
            <a:r>
              <a:rPr lang="de-DE" dirty="0" smtClean="0"/>
              <a:t>geben an, sich im Implementierungsprozess eines Beschwerde-verfahrens einbringen zu können</a:t>
            </a:r>
          </a:p>
          <a:p>
            <a:pPr lvl="1"/>
            <a:r>
              <a:rPr lang="de-DE" dirty="0" smtClean="0"/>
              <a:t>bewerten die praktische Umsetzung des Beschwerdeverfahrens positiv</a:t>
            </a:r>
          </a:p>
          <a:p>
            <a:r>
              <a:rPr lang="de-DE" dirty="0" smtClean="0"/>
              <a:t>Durch </a:t>
            </a:r>
            <a:r>
              <a:rPr lang="de-DE" dirty="0"/>
              <a:t>entsprechende Haltung und Kultur </a:t>
            </a:r>
            <a:r>
              <a:rPr lang="de-DE" dirty="0" smtClean="0"/>
              <a:t>kann Vorbehalten vonseiten der Fachkräfte gegenüber Beschwerdeverfahren entgegengewirkt werden</a:t>
            </a:r>
          </a:p>
          <a:p>
            <a:pPr lvl="1">
              <a:buFont typeface="Symbol" panose="05050102010706020507" pitchFamily="18" charset="2"/>
              <a:buChar char="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06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Beteiligungs- und Beschwerdemöglichkeiten aus Perspektive der Eltern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F5F88-5FC9-4C16-BB93-DAD09DF51CD1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74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738848"/>
              </p:ext>
            </p:extLst>
          </p:nvPr>
        </p:nvGraphicFramePr>
        <p:xfrm>
          <a:off x="0" y="675434"/>
          <a:ext cx="9144000" cy="62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Vielfältige Beteiligungserfahrungen und Zufriedenheit sind eng verknüpft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Intensivierung von</a:t>
                      </a:r>
                      <a:r>
                        <a:rPr lang="de-DE" sz="18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Elternarbeit</a:t>
                      </a:r>
                      <a:endParaRPr lang="de-D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D1B2E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  <a:endParaRPr lang="de-DE" b="0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FF5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22961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51520" y="63093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Kooperation zwischen öffentlichen und freien Trägern: eine zentrale Schnittstelle</a:t>
            </a:r>
            <a:endParaRPr lang="de-DE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„Nicht ohne Eltern!?“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Mit den verschiedenen Zugängen des Projekts konnten insgesamt nur 106 Elternteile erreicht werden</a:t>
            </a:r>
          </a:p>
          <a:p>
            <a:r>
              <a:rPr lang="de-DE" dirty="0" smtClean="0"/>
              <a:t>Erreicht werden konnten fast ausschließlich Eltern, </a:t>
            </a:r>
          </a:p>
          <a:p>
            <a:pPr lvl="1"/>
            <a:r>
              <a:rPr lang="de-DE" dirty="0" smtClean="0"/>
              <a:t>die mit der Hilfe besonders zufrieden sind (90%) </a:t>
            </a:r>
          </a:p>
          <a:p>
            <a:pPr lvl="1"/>
            <a:r>
              <a:rPr lang="de-DE" dirty="0" smtClean="0"/>
              <a:t>und die Hilfe anderen Eltern in einer ähnlichen Situation weiterempfehlen würden (96%)</a:t>
            </a:r>
          </a:p>
          <a:p>
            <a:r>
              <a:rPr lang="de-DE" dirty="0" smtClean="0"/>
              <a:t>Erkenntnisbeitrag der Elternbefragung:</a:t>
            </a:r>
          </a:p>
          <a:p>
            <a:pPr lvl="1"/>
            <a:r>
              <a:rPr lang="de-DE" dirty="0" smtClean="0"/>
              <a:t>Was macht diese Eltern besonders zufrieden?</a:t>
            </a:r>
          </a:p>
          <a:p>
            <a:pPr lvl="1"/>
            <a:r>
              <a:rPr lang="de-DE" dirty="0" smtClean="0"/>
              <a:t>Was erleben diese Eltern im Rahmen der stationären Unterbringung ihres Kindes als so hilfreich, dass sie es anderen Eltern weiterempfehlen </a:t>
            </a:r>
            <a:r>
              <a:rPr lang="de-DE" dirty="0" smtClean="0"/>
              <a:t>würden?</a:t>
            </a:r>
            <a:endParaRPr lang="de-DE" dirty="0" smtClean="0"/>
          </a:p>
          <a:p>
            <a:pPr lvl="1"/>
            <a:r>
              <a:rPr lang="de-DE" dirty="0" smtClean="0"/>
              <a:t>Welche Schlussfolgerungen lassen sich daraus für gelingende Hilfeverläufe ziehen?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Beteiligte Adressatinnen und Adressaten</a:t>
            </a:r>
            <a:br>
              <a:rPr lang="de-DE" dirty="0" smtClean="0"/>
            </a:br>
            <a:r>
              <a:rPr lang="de-DE" dirty="0" smtClean="0"/>
              <a:t>= zufriedene Eltern?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424936" cy="4495800"/>
          </a:xfrm>
        </p:spPr>
        <p:txBody>
          <a:bodyPr/>
          <a:lstStyle/>
          <a:p>
            <a:pPr marL="0" indent="0">
              <a:buNone/>
            </a:pPr>
            <a:r>
              <a:rPr lang="de-DE" sz="2200" dirty="0" smtClean="0"/>
              <a:t>Die befragten Eltern </a:t>
            </a:r>
          </a:p>
          <a:p>
            <a:r>
              <a:rPr lang="de-DE" sz="2200" dirty="0" smtClean="0"/>
              <a:t>sehen für sich die Möglichkeit, auf wichtige Entscheidungen im Rahmen der Hilfe Einfluss zu nehmen (76%)</a:t>
            </a:r>
          </a:p>
          <a:p>
            <a:r>
              <a:rPr lang="de-DE" sz="2200" dirty="0" smtClean="0"/>
              <a:t>haben das Gefühl, über ihre Beschwerdemöglichkeiten informiert zu sein (in der Einrichtung: 93%, im Jugendamt: 75%)</a:t>
            </a:r>
          </a:p>
          <a:p>
            <a:r>
              <a:rPr lang="de-DE" sz="2200" dirty="0" smtClean="0"/>
              <a:t>beschreiben ihre Beziehung zu Fachkräften aus Einrichtung (ca. 95%) und Jugendamt (ca. 75%) als von Vertrauen geprägt</a:t>
            </a:r>
          </a:p>
          <a:p>
            <a:r>
              <a:rPr lang="de-DE" sz="2200" dirty="0" smtClean="0"/>
              <a:t>erleben regelmäßige </a:t>
            </a:r>
            <a:r>
              <a:rPr lang="de-DE" sz="2200" dirty="0"/>
              <a:t>Gesprächstermine </a:t>
            </a:r>
            <a:r>
              <a:rPr lang="de-DE" sz="2200" dirty="0" smtClean="0"/>
              <a:t>(78% ≥ monatlich)</a:t>
            </a:r>
          </a:p>
          <a:p>
            <a:r>
              <a:rPr lang="de-DE" sz="2200" dirty="0"/>
              <a:t>e</a:t>
            </a:r>
            <a:r>
              <a:rPr lang="de-DE" sz="2200" dirty="0" smtClean="0"/>
              <a:t>rfahren eine intensive Vor- und Nachbereitung von Hilfeplangesprächen (Vorbereitung: ca. 78%; Nachbereitung ca. 50%)</a:t>
            </a:r>
          </a:p>
          <a:p>
            <a:r>
              <a:rPr lang="de-DE" sz="2200" dirty="0" smtClean="0"/>
              <a:t>wissen, mit wem sie Anliegen oder Probleme klären können (95-99%)</a:t>
            </a:r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2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„Sie </a:t>
            </a:r>
            <a:r>
              <a:rPr lang="de-DE" dirty="0"/>
              <a:t>setzen sich an einen Tisch, sie reden ordentlich miteinander, sie ziehen an einem Strang, also eigentlich wie in einer </a:t>
            </a:r>
            <a:r>
              <a:rPr lang="de-DE" dirty="0" smtClean="0"/>
              <a:t>Partnerschaft“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Als zentral für einen gelingenden Hilfeverlauf beschreiben die befragten Eltern</a:t>
            </a:r>
          </a:p>
          <a:p>
            <a:r>
              <a:rPr lang="de-DE" dirty="0" smtClean="0"/>
              <a:t>ausreichend </a:t>
            </a:r>
            <a:r>
              <a:rPr lang="de-DE" dirty="0"/>
              <a:t>Informationen über die Hilfe und ihre Rechte in diesem </a:t>
            </a:r>
            <a:r>
              <a:rPr lang="de-DE" dirty="0" smtClean="0"/>
              <a:t>Rahmen: </a:t>
            </a:r>
            <a:r>
              <a:rPr lang="de-DE" i="1" dirty="0"/>
              <a:t>„Erkläre uns die Regeln damit wir sie nachvollziehen und akzeptieren können</a:t>
            </a:r>
            <a:r>
              <a:rPr lang="de-DE" i="1" dirty="0" smtClean="0"/>
              <a:t>!“</a:t>
            </a:r>
            <a:endParaRPr lang="de-DE" dirty="0"/>
          </a:p>
          <a:p>
            <a:r>
              <a:rPr lang="de-DE" dirty="0" smtClean="0"/>
              <a:t>angemessene Unterstützung durch Fachkräfte</a:t>
            </a:r>
          </a:p>
          <a:p>
            <a:r>
              <a:rPr lang="de-DE" dirty="0" smtClean="0"/>
              <a:t>Einbezug in den Alltag der Hilfe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i="1" dirty="0" smtClean="0"/>
              <a:t>„Mit den Eltern, nicht gegen die Eltern!“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02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Beteiligungs- und Beschwerdemöglichkeiten aus Perspektive von Jugendämtern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F5F88-5FC9-4C16-BB93-DAD09DF51CD1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86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43517"/>
              </p:ext>
            </p:extLst>
          </p:nvPr>
        </p:nvGraphicFramePr>
        <p:xfrm>
          <a:off x="0" y="675434"/>
          <a:ext cx="9144000" cy="62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Vielfältige Beteiligungserfahrungen und Zufriedenheit sind eng verknüpft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Intensivierung von Elternarbeit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6D6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  <a:endParaRPr lang="de-DE" b="0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10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22961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51520" y="63093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Kooperation zwischen öffentlichen und freien Trägern: eine zentrale Schnittstelle</a:t>
            </a:r>
            <a:endParaRPr lang="de-D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Basis </a:t>
            </a:r>
            <a:r>
              <a:rPr lang="de-DE" dirty="0"/>
              <a:t>für Beteiligung und </a:t>
            </a:r>
            <a:r>
              <a:rPr lang="de-DE" dirty="0" smtClean="0"/>
              <a:t>Beschwerde: </a:t>
            </a:r>
            <a:br>
              <a:rPr lang="de-DE" dirty="0" smtClean="0"/>
            </a:br>
            <a:r>
              <a:rPr lang="de-DE" dirty="0" smtClean="0"/>
              <a:t>Wer? Wie? Was? Wo? Wann? Warum?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Nur wer seine Möglichkeiten kennt, kann sich auch beteiligen - Nur wer seine Rechte kennt, kann sich auch beschweren. </a:t>
            </a:r>
          </a:p>
          <a:p>
            <a:r>
              <a:rPr lang="de-DE" dirty="0" smtClean="0"/>
              <a:t>Etwa die Hälfte der Jugendämter stellt in umfassender Weise schriftliche Informationen zu Beteiligungs- und Beschwerde-möglichkeiten für junge Menschen und Eltern zur Verfügung</a:t>
            </a:r>
          </a:p>
          <a:p>
            <a:r>
              <a:rPr lang="de-DE" dirty="0" smtClean="0"/>
              <a:t>Fachkräfte aus Einrichtungen und Jugendämtern wünschen sich gemeinsame Arbeitsprozesse, in denen für junge Menschen und Eltern verständliches und einheitlich eingesetztes Informationsmaterial entwickelt wird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22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90" y="228600"/>
            <a:ext cx="7200900" cy="9906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Zielsetzung des Projekts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1188" y="1557338"/>
            <a:ext cx="8153400" cy="4495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defRPr/>
            </a:pPr>
            <a:r>
              <a:rPr lang="de-DE" altLang="de-DE" dirty="0"/>
              <a:t>Recherche und Analyse von Beteiligungs- und Beschwerdeverfahren in Baden-Württemberg</a:t>
            </a:r>
          </a:p>
          <a:p>
            <a:pPr marL="457200" indent="-45720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defRPr/>
            </a:pPr>
            <a:r>
              <a:rPr lang="de-DE" altLang="de-DE" kern="0" dirty="0"/>
              <a:t>Praxisrelevante Hinweise zur Implementierung von Beteiligungs- und Beschwerdeverfahren in stationären Hilfen</a:t>
            </a:r>
          </a:p>
          <a:p>
            <a:pPr marL="457200" indent="-45720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defRPr/>
            </a:pPr>
            <a:r>
              <a:rPr lang="de-DE" altLang="de-DE" kern="0" dirty="0"/>
              <a:t>Fachliche Empfehlungen zur Qualitätsentwicklung</a:t>
            </a:r>
          </a:p>
          <a:p>
            <a:pPr marL="457200" indent="-45720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defRPr/>
            </a:pPr>
            <a:endParaRPr lang="de-DE" altLang="de-DE" dirty="0"/>
          </a:p>
          <a:p>
            <a:pPr marL="0" indent="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buFont typeface="Wingdings" pitchFamily="2" charset="2"/>
              <a:buNone/>
              <a:defRPr/>
            </a:pPr>
            <a:r>
              <a:rPr lang="de-DE" altLang="de-DE" kern="0" dirty="0">
                <a:sym typeface="Wingdings" pitchFamily="2" charset="2"/>
              </a:rPr>
              <a:t>	Impulse für Weiterentwicklung der stationären 	Jugendhilfepraxis &amp; Qualifizierung der fachpolitischen 	Auseinandersetzung mit Heimerziehung</a:t>
            </a:r>
            <a:endParaRPr lang="de-DE" altLang="de-DE" kern="0" dirty="0"/>
          </a:p>
          <a:p>
            <a:pPr>
              <a:defRPr/>
            </a:pPr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>
            <a:off x="684215" y="4652965"/>
            <a:ext cx="7207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0" y="1271590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E9AC9CC0-097B-43B5-BDAF-9223BF1FD3D5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79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Wer? Wie? Was? Wo? Wann? Warum? </a:t>
            </a:r>
            <a:r>
              <a:rPr lang="de-DE" dirty="0" smtClean="0"/>
              <a:t>-Informations- und Unterstützungsbedarf von Jugendämtern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60% der Jugendämter sehen Informations- und Unterstützungsbedarf bezüglich der Umsetzung von Beteiligungsstrukturen in ihrer alltäglichen Arbeit</a:t>
            </a:r>
          </a:p>
          <a:p>
            <a:r>
              <a:rPr lang="de-DE" dirty="0" smtClean="0"/>
              <a:t>50 % der Jugendämter äußern Informations- und Unterstützungsbedarf hinsichtlich der Bearbeitung von Anregungen und Beschwerden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66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7344816" cy="990600"/>
          </a:xfrm>
        </p:spPr>
        <p:txBody>
          <a:bodyPr/>
          <a:lstStyle/>
          <a:p>
            <a:r>
              <a:rPr lang="de-DE" dirty="0" smtClean="0"/>
              <a:t>„Da geht’s um mich, da geht’s um alles…“</a:t>
            </a:r>
            <a:br>
              <a:rPr lang="de-DE" dirty="0" smtClean="0"/>
            </a:br>
            <a:r>
              <a:rPr lang="de-DE" dirty="0" smtClean="0"/>
              <a:t>Bedeutung beteiligungsorientierter Hilfeplanung </a:t>
            </a:r>
            <a:br>
              <a:rPr lang="de-DE" dirty="0" smtClean="0"/>
            </a:br>
            <a:r>
              <a:rPr lang="de-DE" dirty="0" smtClean="0"/>
              <a:t>in Jugendämtern angekommen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Die Fachkräfte aus Jugendämtern weisen der Hilfeplanung eine hohe Bedeutung zu</a:t>
            </a:r>
          </a:p>
          <a:p>
            <a:r>
              <a:rPr lang="de-DE" dirty="0" smtClean="0"/>
              <a:t>Bezüglich einer beteiligungsorientierten Ausgestaltung von Hilfeplangesprächen sehen sie Weiterentwicklungsbedarfe:</a:t>
            </a:r>
          </a:p>
          <a:p>
            <a:pPr lvl="1"/>
            <a:r>
              <a:rPr lang="de-DE" dirty="0" smtClean="0"/>
              <a:t>beteiligungsorientierte Gesprächsführung</a:t>
            </a:r>
          </a:p>
          <a:p>
            <a:pPr lvl="1"/>
            <a:r>
              <a:rPr lang="de-DE" dirty="0" smtClean="0"/>
              <a:t>gemeinsame Zielformulierung</a:t>
            </a:r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57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Kooperation zwischen öffentlichen und freien Trägern: eine ausbaufähige zentrale Schnittstelle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Ein Drittel der Jugendämter hat gemeinsame Vereinbarungen mit freien Trägern zu Beteiligung getroffen</a:t>
            </a:r>
          </a:p>
          <a:p>
            <a:r>
              <a:rPr lang="de-DE" dirty="0"/>
              <a:t>Ein </a:t>
            </a:r>
            <a:r>
              <a:rPr lang="de-DE" dirty="0" smtClean="0"/>
              <a:t>Viertel der </a:t>
            </a:r>
            <a:r>
              <a:rPr lang="de-DE" dirty="0"/>
              <a:t>Jugendämter hat gemeinsame Vereinbarungen mit freien Trägern zu </a:t>
            </a:r>
            <a:r>
              <a:rPr lang="de-DE" dirty="0" smtClean="0"/>
              <a:t>Beschwerde getroffen</a:t>
            </a:r>
            <a:endParaRPr lang="de-DE" dirty="0"/>
          </a:p>
          <a:p>
            <a:r>
              <a:rPr lang="de-DE" dirty="0" smtClean="0"/>
              <a:t>Fachkräfte aus Einrichtungen und Jugendämtern wünschen sich hierzu einen verstärkten Austausch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7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94467"/>
              </p:ext>
            </p:extLst>
          </p:nvPr>
        </p:nvGraphicFramePr>
        <p:xfrm>
          <a:off x="0" y="675434"/>
          <a:ext cx="9144000" cy="618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20081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Junge Menschen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Wohlfühlen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r>
                        <a:rPr lang="de-DE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über </a:t>
                      </a: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Beschwerden sind personenabhängig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an Hilfeplanung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i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Beteiligungserfahrungen beeinflussen die Zufriedenheit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Fachliche Standards sind besonders wichtig</a:t>
                      </a:r>
                      <a:endParaRPr lang="de-D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2584081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Einrichtungen 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ruppenbezogene Beteiligungsmöglichkeiten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Beteiligung und Beschwerde mit entsprechender Haltung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</a:t>
                      </a: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Kultur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Arbeitsprozesse zu</a:t>
                      </a:r>
                      <a:r>
                        <a:rPr lang="de-DE" sz="18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Kinderrechten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2000" b="1" i="1" u="sng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Jugendämter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 und Informiertheit                        als Basis für Beteiligung und Beschwerde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de-DE" sz="1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 Bedeutung einer beteiligungsorientierten Hilfeplanung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  <a:tr h="39767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de-DE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B2E8"/>
                    </a:solidFill>
                  </a:tcPr>
                </a:tc>
              </a:tr>
            </a:tbl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3422961" y="3140968"/>
            <a:ext cx="2376264" cy="1368152"/>
            <a:chOff x="3422961" y="2894025"/>
            <a:chExt cx="2376264" cy="1368152"/>
          </a:xfrm>
        </p:grpSpPr>
        <p:sp>
          <p:nvSpPr>
            <p:cNvPr id="4" name="Ellipse 3"/>
            <p:cNvSpPr/>
            <p:nvPr/>
          </p:nvSpPr>
          <p:spPr>
            <a:xfrm>
              <a:off x="3422961" y="2894025"/>
              <a:ext cx="2376264" cy="1368152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46997" y="32241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</a:rPr>
                <a:t>Qualität und Wirkung</a:t>
              </a:r>
              <a:endParaRPr lang="de-DE" sz="20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-252536" y="6413266"/>
            <a:ext cx="95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Kooperation zwischen öffentlichen und freien Trägern</a:t>
            </a:r>
            <a:endParaRPr lang="de-DE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Empfehlungen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F5F88-5FC9-4C16-BB93-DAD09DF51CD1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3337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Beteiligung </a:t>
            </a:r>
            <a:r>
              <a:rPr lang="de-DE" sz="2800" dirty="0"/>
              <a:t>und Beschwerde </a:t>
            </a:r>
            <a:r>
              <a:rPr lang="de-DE" sz="2800" dirty="0" smtClean="0"/>
              <a:t>jugendhilfe-politisch </a:t>
            </a:r>
            <a:r>
              <a:rPr lang="de-DE" sz="2800" dirty="0"/>
              <a:t>verankern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200" dirty="0">
                <a:latin typeface="Calibri"/>
                <a:ea typeface="Calibri"/>
                <a:cs typeface="Times New Roman"/>
              </a:rPr>
              <a:t>Regelmäßige Berichterstattung im LJHA und den kommunalen </a:t>
            </a:r>
            <a:r>
              <a:rPr lang="de-DE" sz="2200" dirty="0" err="1">
                <a:latin typeface="Calibri"/>
                <a:ea typeface="Calibri"/>
                <a:cs typeface="Times New Roman"/>
              </a:rPr>
              <a:t>JHA`s</a:t>
            </a:r>
            <a:r>
              <a:rPr lang="de-DE" sz="2200" dirty="0">
                <a:latin typeface="Calibri"/>
                <a:ea typeface="Calibri"/>
                <a:cs typeface="Times New Roman"/>
              </a:rPr>
              <a:t> zu Stand und </a:t>
            </a:r>
            <a:r>
              <a:rPr lang="de-DE" sz="2200" dirty="0" smtClean="0">
                <a:latin typeface="Calibri"/>
                <a:ea typeface="Calibri"/>
                <a:cs typeface="Times New Roman"/>
              </a:rPr>
              <a:t>Entwicklungsaufgaben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200" dirty="0" smtClean="0">
                <a:latin typeface="Calibri"/>
                <a:ea typeface="Calibri"/>
                <a:cs typeface="Times New Roman"/>
              </a:rPr>
              <a:t>Erarbeitung </a:t>
            </a:r>
            <a:r>
              <a:rPr lang="de-DE" sz="2200" dirty="0">
                <a:latin typeface="Calibri"/>
                <a:ea typeface="Calibri"/>
                <a:cs typeface="Times New Roman"/>
              </a:rPr>
              <a:t>und Erprobung einer unabhängigen und abgesicherten </a:t>
            </a:r>
            <a:r>
              <a:rPr lang="de-DE" sz="2200" dirty="0" err="1">
                <a:latin typeface="Calibri"/>
                <a:ea typeface="Calibri"/>
                <a:cs typeface="Times New Roman"/>
              </a:rPr>
              <a:t>Ombudschaftenstruktur</a:t>
            </a:r>
            <a:endParaRPr lang="de-DE" sz="2200" dirty="0">
              <a:latin typeface="Calibri"/>
              <a:ea typeface="Calibri"/>
              <a:cs typeface="Times New Roman"/>
            </a:endParaRPr>
          </a:p>
          <a:p>
            <a:pPr marL="800100" lvl="1" indent="-342900">
              <a:spcAft>
                <a:spcPts val="0"/>
              </a:spcAft>
            </a:pPr>
            <a:r>
              <a:rPr lang="de-DE" sz="2000" dirty="0">
                <a:latin typeface="Calibri"/>
                <a:ea typeface="Calibri"/>
                <a:cs typeface="Times New Roman"/>
              </a:rPr>
              <a:t>Ausarbeitung eines landesweiten Modells mit öffentlichen und freien Trägern</a:t>
            </a:r>
          </a:p>
          <a:p>
            <a:pPr marL="800100" lvl="1" indent="-342900">
              <a:spcAft>
                <a:spcPts val="0"/>
              </a:spcAft>
            </a:pPr>
            <a:r>
              <a:rPr lang="de-DE" sz="2000" dirty="0">
                <a:latin typeface="Calibri"/>
                <a:ea typeface="Calibri"/>
                <a:cs typeface="Times New Roman"/>
              </a:rPr>
              <a:t>Erprobung, Evaluation und Implementierung in der Regelstruktur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200" dirty="0">
                <a:latin typeface="Calibri"/>
                <a:ea typeface="Calibri"/>
                <a:cs typeface="Times New Roman"/>
              </a:rPr>
              <a:t>Entwicklung und Erprobung von Beteiligungsmöglichkeiten für junge Menschen und Eltern auf Landesebene</a:t>
            </a:r>
          </a:p>
          <a:p>
            <a:pPr marL="800100" lvl="1" indent="-342900">
              <a:spcAft>
                <a:spcPts val="0"/>
              </a:spcAft>
            </a:pPr>
            <a:r>
              <a:rPr lang="de-DE" sz="2000" dirty="0">
                <a:latin typeface="Calibri"/>
                <a:ea typeface="Calibri"/>
                <a:cs typeface="Times New Roman"/>
              </a:rPr>
              <a:t>Analog Landesheimrat, Beteiligungswerkstätten, projekthafte Formen</a:t>
            </a:r>
          </a:p>
          <a:p>
            <a:pPr marL="800100" lvl="1" indent="-342900">
              <a:spcAft>
                <a:spcPts val="1000"/>
              </a:spcAft>
            </a:pPr>
            <a:r>
              <a:rPr lang="de-DE" sz="2000" dirty="0">
                <a:latin typeface="Calibri"/>
                <a:ea typeface="Calibri"/>
                <a:cs typeface="Times New Roman"/>
              </a:rPr>
              <a:t>Ausweitung auf Pflegekinderhilfe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0160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Weiterentwicklung </a:t>
            </a:r>
            <a:r>
              <a:rPr lang="de-DE" sz="2800" dirty="0"/>
              <a:t>der fachlichen Standards zu Beteiligung und Beschwerde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2000" dirty="0"/>
              <a:t>Erarbeitung von Informationsmaterialien zu Beteiligung und Beschwerde mit öffentlichen und freien Trägern sowie jungen Menschen und Eltern verbunden mit einer Transferstrategie</a:t>
            </a:r>
          </a:p>
          <a:p>
            <a:r>
              <a:rPr lang="de-DE" sz="2000" dirty="0"/>
              <a:t>Erarbeitung und Erprobung von Methoden und Praxistipps in regionalen Arbeitszusammenhängen und Transfer in andere Regionen</a:t>
            </a:r>
          </a:p>
          <a:p>
            <a:r>
              <a:rPr lang="de-DE" sz="2000" dirty="0"/>
              <a:t>Weiterentwicklung der Standards für Hilfeplanung von der sozialpädagogischen Diagnose bis zur Dokumentation mit Jugendämtern, Einrichtungen, jungen Menschen und Eltern</a:t>
            </a:r>
          </a:p>
          <a:p>
            <a:r>
              <a:rPr lang="de-DE" sz="2000" dirty="0"/>
              <a:t>Weiterentwicklung der Jugendhilfeplanung mit der Ausrichtung auf Beteiligung und Beschwerde</a:t>
            </a:r>
          </a:p>
          <a:p>
            <a:r>
              <a:rPr lang="de-DE" sz="2000" dirty="0"/>
              <a:t>Erarbeitung eines Modells zur adäquaten Berücksichtigung von Beteiligungs- und Beschwerdestandards in Qualitätsentwicklungsdialogen zwischen öffentlichen und freien Trägern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8029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Der </a:t>
            </a:r>
            <a:r>
              <a:rPr lang="de-DE" sz="2800" dirty="0"/>
              <a:t>Blick auf die Eltern in den erzieherischen Hilfen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Erarbeitung, Erprobung und Evaluation von neuen Formen in der Zusammenarbeit mit Eltern</a:t>
            </a:r>
          </a:p>
          <a:p>
            <a:r>
              <a:rPr lang="de-DE" dirty="0"/>
              <a:t>Erarbeitung von Qualitätsstandards für „Elternarbeit“ in Verbindung mit Konzept-, Organisations- und </a:t>
            </a:r>
            <a:r>
              <a:rPr lang="de-DE" dirty="0" smtClean="0"/>
              <a:t>Qualitätsentwicklungsprozessen </a:t>
            </a:r>
            <a:r>
              <a:rPr lang="de-DE" dirty="0"/>
              <a:t>in Einrichtungen und in Kooperation mit Jugendämtern</a:t>
            </a:r>
          </a:p>
          <a:p>
            <a:r>
              <a:rPr lang="de-DE" dirty="0"/>
              <a:t>Systematische Sammlung und Auswertung von Beispielen guter Praxis zur Elternarbeit und Einbindung von Jugendämtern, Einrichtungen, Eltern und jungen Menschen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6659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de-DE" sz="2800" dirty="0" smtClean="0"/>
              <a:t>Der </a:t>
            </a:r>
            <a:r>
              <a:rPr lang="de-DE" sz="2800" dirty="0"/>
              <a:t>Blick auf unbegleitete minderjährige Flüchtlinge in den erzieherischen Hilfen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Systematische Bedarfserhebung – „Was brauchen junge Flüchtlinge“ – Befragung der </a:t>
            </a:r>
            <a:r>
              <a:rPr lang="de-DE" dirty="0" err="1"/>
              <a:t>umF</a:t>
            </a:r>
            <a:r>
              <a:rPr lang="de-DE" dirty="0"/>
              <a:t> und Evaluation von Hilfeverläufen</a:t>
            </a:r>
          </a:p>
          <a:p>
            <a:r>
              <a:rPr lang="de-DE" dirty="0"/>
              <a:t>Beteiligungswerkstätten mit </a:t>
            </a:r>
            <a:r>
              <a:rPr lang="de-DE" dirty="0" err="1"/>
              <a:t>umF</a:t>
            </a:r>
            <a:r>
              <a:rPr lang="de-DE" dirty="0"/>
              <a:t>, Konzeptentwicklung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33317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de-DE" sz="2800" dirty="0" smtClean="0"/>
              <a:t>Transferstrategien </a:t>
            </a:r>
            <a:r>
              <a:rPr lang="de-DE" sz="2800" dirty="0"/>
              <a:t>erarbeiten und umsetzen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Konkretisierung der Empfehlungen für Fortbildungen</a:t>
            </a:r>
          </a:p>
          <a:p>
            <a:r>
              <a:rPr lang="de-DE" dirty="0"/>
              <a:t>Methodenkoffer, „Homepage“ mit Beispielen guter Praxis </a:t>
            </a:r>
          </a:p>
          <a:p>
            <a:r>
              <a:rPr lang="de-DE" dirty="0"/>
              <a:t>Kooperative Qualitätsentwicklungsprozesse in der Region mit öffentlichen und freien Trägern starten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928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28600"/>
            <a:ext cx="7200900" cy="990600"/>
          </a:xfrm>
        </p:spPr>
        <p:txBody>
          <a:bodyPr/>
          <a:lstStyle/>
          <a:p>
            <a:pPr>
              <a:defRPr/>
            </a:pPr>
            <a:r>
              <a:rPr lang="de-DE" sz="3000" smtClean="0"/>
              <a:t>Theoretische Grundlagen</a:t>
            </a:r>
            <a:endParaRPr lang="de-DE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23528" y="2492896"/>
            <a:ext cx="8353300" cy="2807766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defRPr/>
            </a:pPr>
            <a:r>
              <a:rPr lang="de-DE" altLang="de-DE" smtClean="0"/>
              <a:t>Beteiligung, Beschwerde - mehr als nur Projektbegriffe</a:t>
            </a:r>
          </a:p>
          <a:p>
            <a:pPr marL="450850" indent="-450850">
              <a:defRPr/>
            </a:pPr>
            <a:r>
              <a:rPr lang="de-DE" i="1" smtClean="0"/>
              <a:t>Beteiligung</a:t>
            </a:r>
            <a:r>
              <a:rPr lang="de-DE" smtClean="0"/>
              <a:t>: fundamentale Einbeziehung von Kindern und Jugendlichen in</a:t>
            </a:r>
            <a:r>
              <a:rPr lang="de-DE"/>
              <a:t> </a:t>
            </a:r>
            <a:r>
              <a:rPr lang="de-DE" smtClean="0"/>
              <a:t> soziale Interaktionen, kulturelle Grundlagen, Wissens- und Sachzusammenhänge</a:t>
            </a:r>
          </a:p>
          <a:p>
            <a:pPr marL="450850" indent="-450850">
              <a:defRPr/>
            </a:pPr>
            <a:r>
              <a:rPr lang="de-DE" i="1" smtClean="0"/>
              <a:t>Beschwerde: </a:t>
            </a:r>
            <a:r>
              <a:rPr lang="de-DE" smtClean="0"/>
              <a:t>Kritik von Kindern und Jugendlichen an deren</a:t>
            </a:r>
            <a:r>
              <a:rPr lang="de-DE"/>
              <a:t> </a:t>
            </a:r>
            <a:r>
              <a:rPr lang="de-DE" smtClean="0"/>
              <a:t>Zugangs- und Gestaltungsformen, an der Festlegung und Überschreitung von Grenzen, Regeln und Normen</a:t>
            </a:r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E9AC9CC0-097B-43B5-BDAF-9223BF1FD3D5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395536" y="1772816"/>
            <a:ext cx="83533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75000"/>
              <a:buFont typeface="Wingdings" pitchFamily="2" charset="2"/>
              <a:buChar char="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0BEAF"/>
              </a:buClr>
              <a:buSzPct val="65000"/>
              <a:buFont typeface="Wingdings" pitchFamily="2" charset="2"/>
              <a:buChar char="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ct val="10000"/>
              </a:spcAft>
              <a:buClr>
                <a:srgbClr val="CAE0E6">
                  <a:lumMod val="90000"/>
                </a:srgbClr>
              </a:buClr>
              <a:buFont typeface="Wingdings" pitchFamily="2" charset="2"/>
              <a:buNone/>
              <a:defRPr/>
            </a:pPr>
            <a:r>
              <a:rPr lang="de-DE" altLang="de-DE" b="1" smtClean="0"/>
              <a:t>Kinder- und Jugendhilfe als Teil der Zivilgesellschaft </a:t>
            </a:r>
          </a:p>
        </p:txBody>
      </p:sp>
    </p:spTree>
    <p:extLst>
      <p:ext uri="{BB962C8B-B14F-4D97-AF65-F5344CB8AC3E}">
        <p14:creationId xmlns:p14="http://schemas.microsoft.com/office/powerpoint/2010/main" val="12134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de-DE" sz="2800" dirty="0" smtClean="0"/>
              <a:t>Praxisbezogene </a:t>
            </a:r>
            <a:r>
              <a:rPr lang="de-DE" sz="2800" dirty="0"/>
              <a:t>Forschung zu Beteiligung und Beschwerde vertiefen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Insbesondere zu </a:t>
            </a:r>
            <a:r>
              <a:rPr lang="de-DE" dirty="0" smtClean="0"/>
              <a:t>den Fragen:</a:t>
            </a:r>
            <a:endParaRPr lang="de-DE" dirty="0"/>
          </a:p>
          <a:p>
            <a:pPr lvl="1"/>
            <a:r>
              <a:rPr lang="de-DE" sz="2000" dirty="0" smtClean="0"/>
              <a:t>„Wirkung“ </a:t>
            </a:r>
            <a:r>
              <a:rPr lang="de-DE" sz="2000" dirty="0"/>
              <a:t>von Hilfe – unter besonderer Berücksichtigung der Perspektive von jungen Menschen und Eltern</a:t>
            </a:r>
          </a:p>
          <a:p>
            <a:pPr lvl="1"/>
            <a:r>
              <a:rPr lang="de-DE" sz="2000" dirty="0"/>
              <a:t>Abbrüche und die Ursachen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BE4A26-3EA1-4EEF-B9B7-A63C85736671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299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pieren 37"/>
          <p:cNvGrpSpPr/>
          <p:nvPr/>
        </p:nvGrpSpPr>
        <p:grpSpPr>
          <a:xfrm>
            <a:off x="144332" y="280933"/>
            <a:ext cx="8727669" cy="6582824"/>
            <a:chOff x="323528" y="23820"/>
            <a:chExt cx="8727669" cy="6582824"/>
          </a:xfrm>
        </p:grpSpPr>
        <p:sp>
          <p:nvSpPr>
            <p:cNvPr id="33" name="Textfeld 32"/>
            <p:cNvSpPr txBox="1"/>
            <p:nvPr/>
          </p:nvSpPr>
          <p:spPr>
            <a:xfrm>
              <a:off x="4069843" y="2382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prstClr val="white">
                      <a:lumMod val="50000"/>
                    </a:prstClr>
                  </a:solidFill>
                </a:rPr>
                <a:t>Fachpolitik</a:t>
              </a:r>
              <a:endParaRPr lang="de-DE" b="1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grpSp>
          <p:nvGrpSpPr>
            <p:cNvPr id="37" name="Gruppieren 36"/>
            <p:cNvGrpSpPr/>
            <p:nvPr/>
          </p:nvGrpSpPr>
          <p:grpSpPr>
            <a:xfrm>
              <a:off x="323528" y="404664"/>
              <a:ext cx="8727669" cy="6201980"/>
              <a:chOff x="-250795" y="404664"/>
              <a:chExt cx="8727669" cy="6201980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395536" y="404664"/>
                <a:ext cx="7704856" cy="583264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5" name="Gerade Verbindung 14"/>
              <p:cNvCxnSpPr/>
              <p:nvPr/>
            </p:nvCxnSpPr>
            <p:spPr>
              <a:xfrm>
                <a:off x="539552" y="3316372"/>
                <a:ext cx="7416824" cy="0"/>
              </a:xfrm>
              <a:prstGeom prst="line">
                <a:avLst/>
              </a:prstGeom>
              <a:ln w="158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>
                <a:off x="4215965" y="620688"/>
                <a:ext cx="31999" cy="5472608"/>
              </a:xfrm>
              <a:prstGeom prst="line">
                <a:avLst/>
              </a:prstGeom>
              <a:ln w="158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Rechteck 1"/>
              <p:cNvSpPr/>
              <p:nvPr/>
            </p:nvSpPr>
            <p:spPr>
              <a:xfrm>
                <a:off x="5095602" y="1124742"/>
                <a:ext cx="2769219" cy="1296144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Rechteck 2"/>
              <p:cNvSpPr/>
              <p:nvPr/>
            </p:nvSpPr>
            <p:spPr>
              <a:xfrm>
                <a:off x="648481" y="1124746"/>
                <a:ext cx="2769219" cy="1296144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648481" y="4218781"/>
                <a:ext cx="2769219" cy="1296144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5" name="Rechteck 4"/>
              <p:cNvSpPr/>
              <p:nvPr/>
            </p:nvSpPr>
            <p:spPr>
              <a:xfrm>
                <a:off x="5080063" y="4218781"/>
                <a:ext cx="2769217" cy="1296144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3059832" y="2636912"/>
                <a:ext cx="2376264" cy="136815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Textfeld 6"/>
              <p:cNvSpPr txBox="1"/>
              <p:nvPr/>
            </p:nvSpPr>
            <p:spPr>
              <a:xfrm>
                <a:off x="5616115" y="1572763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black"/>
                    </a:solidFill>
                  </a:rPr>
                  <a:t>Hilfeplanung</a:t>
                </a:r>
                <a:endParaRPr lang="de-DE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Textfeld 7"/>
              <p:cNvSpPr txBox="1"/>
              <p:nvPr/>
            </p:nvSpPr>
            <p:spPr>
              <a:xfrm>
                <a:off x="648482" y="1295760"/>
                <a:ext cx="276921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black"/>
                    </a:solidFill>
                  </a:rPr>
                  <a:t>Subjekt- und Lebensweltorientierung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de-DE" sz="1500" b="1" dirty="0" smtClean="0">
                    <a:solidFill>
                      <a:prstClr val="black"/>
                    </a:solidFill>
                  </a:rPr>
                  <a:t>Kinder, Jugendliche, Eltern</a:t>
                </a:r>
                <a:endParaRPr lang="de-DE" sz="15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Textfeld 8"/>
              <p:cNvSpPr txBox="1"/>
              <p:nvPr/>
            </p:nvSpPr>
            <p:spPr>
              <a:xfrm>
                <a:off x="648479" y="4512909"/>
                <a:ext cx="2769219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black"/>
                    </a:solidFill>
                  </a:rPr>
                  <a:t>Rechte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de-DE" sz="1500" b="1" dirty="0" smtClean="0">
                    <a:solidFill>
                      <a:prstClr val="black"/>
                    </a:solidFill>
                  </a:rPr>
                  <a:t>Kinder, Jugendliche, Eltern</a:t>
                </a:r>
                <a:endParaRPr lang="de-DE" sz="15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5616115" y="4359021"/>
                <a:ext cx="172819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black"/>
                    </a:solidFill>
                  </a:rPr>
                  <a:t>Kooperation öffentliche/ freie Träger</a:t>
                </a:r>
                <a:endParaRPr lang="de-DE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Textfeld 10"/>
              <p:cNvSpPr txBox="1"/>
              <p:nvPr/>
            </p:nvSpPr>
            <p:spPr>
              <a:xfrm>
                <a:off x="3351870" y="2967045"/>
                <a:ext cx="17281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b="1" dirty="0" smtClean="0">
                    <a:solidFill>
                      <a:prstClr val="black"/>
                    </a:solidFill>
                  </a:rPr>
                  <a:t>Qualität und Wirkung</a:t>
                </a:r>
                <a:endParaRPr lang="de-DE" sz="2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hteck 18"/>
              <p:cNvSpPr/>
              <p:nvPr/>
            </p:nvSpPr>
            <p:spPr>
              <a:xfrm>
                <a:off x="1151620" y="3141708"/>
                <a:ext cx="1584176" cy="35855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5760132" y="3141708"/>
                <a:ext cx="1584176" cy="35855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hteck 20"/>
              <p:cNvSpPr/>
              <p:nvPr/>
            </p:nvSpPr>
            <p:spPr>
              <a:xfrm rot="5400000">
                <a:off x="3439875" y="1449522"/>
                <a:ext cx="1584176" cy="35855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hteck 21"/>
              <p:cNvSpPr/>
              <p:nvPr/>
            </p:nvSpPr>
            <p:spPr>
              <a:xfrm rot="5400000">
                <a:off x="3455875" y="4831590"/>
                <a:ext cx="1584176" cy="35855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1403648" y="3147095"/>
                <a:ext cx="10801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b="1" dirty="0" smtClean="0">
                    <a:solidFill>
                      <a:prstClr val="black"/>
                    </a:solidFill>
                  </a:rPr>
                  <a:t>Haltung</a:t>
                </a:r>
                <a:endParaRPr lang="de-DE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6012159" y="3147095"/>
                <a:ext cx="10801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b="1" dirty="0" smtClean="0">
                    <a:solidFill>
                      <a:prstClr val="black"/>
                    </a:solidFill>
                  </a:rPr>
                  <a:t>Kultur</a:t>
                </a:r>
                <a:endParaRPr lang="de-DE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Textfeld 29"/>
              <p:cNvSpPr txBox="1"/>
              <p:nvPr/>
            </p:nvSpPr>
            <p:spPr>
              <a:xfrm rot="16200000">
                <a:off x="3691904" y="4838300"/>
                <a:ext cx="10801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b="1" dirty="0" smtClean="0">
                    <a:solidFill>
                      <a:prstClr val="black"/>
                    </a:solidFill>
                  </a:rPr>
                  <a:t>Struktur</a:t>
                </a:r>
                <a:endParaRPr lang="de-DE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 rot="16200000">
                <a:off x="3691904" y="1459524"/>
                <a:ext cx="10801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b="1" dirty="0" smtClean="0">
                    <a:solidFill>
                      <a:prstClr val="black"/>
                    </a:solidFill>
                  </a:rPr>
                  <a:t>Prozesse</a:t>
                </a:r>
                <a:endParaRPr lang="de-DE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 rot="10800000">
                <a:off x="2879812" y="6237312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white">
                        <a:lumMod val="50000"/>
                      </a:prstClr>
                    </a:solidFill>
                  </a:rPr>
                  <a:t>Rahmenbedingungen</a:t>
                </a:r>
                <a:endParaRPr lang="de-DE" b="1" dirty="0">
                  <a:solidFill>
                    <a:prstClr val="white">
                      <a:lumMod val="50000"/>
                    </a:prst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 rot="16200000">
                <a:off x="-1295781" y="2993207"/>
                <a:ext cx="27363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white">
                        <a:lumMod val="50000"/>
                      </a:prstClr>
                    </a:solidFill>
                  </a:rPr>
                  <a:t>Qualifikation und Kompetenzen</a:t>
                </a:r>
                <a:endParaRPr lang="de-DE" b="1" dirty="0">
                  <a:solidFill>
                    <a:prstClr val="white">
                      <a:lumMod val="50000"/>
                    </a:prst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 rot="5400000">
                <a:off x="6924056" y="3131707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prstClr val="white">
                        <a:lumMod val="50000"/>
                      </a:prstClr>
                    </a:solidFill>
                  </a:rPr>
                  <a:t>Methoden</a:t>
                </a:r>
                <a:endParaRPr lang="de-DE" b="1" dirty="0">
                  <a:solidFill>
                    <a:prstClr val="white">
                      <a:lumMod val="50000"/>
                    </a:prst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668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el 2"/>
          <p:cNvSpPr>
            <a:spLocks noGrp="1"/>
          </p:cNvSpPr>
          <p:nvPr>
            <p:ph type="title" idx="4294967295"/>
          </p:nvPr>
        </p:nvSpPr>
        <p:spPr>
          <a:xfrm>
            <a:off x="1524000" y="1600200"/>
            <a:ext cx="7620000" cy="990600"/>
          </a:xfrm>
        </p:spPr>
        <p:txBody>
          <a:bodyPr/>
          <a:lstStyle/>
          <a:p>
            <a:r>
              <a:rPr lang="de-DE" altLang="de-DE" smtClean="0"/>
              <a:t>E</a:t>
            </a:r>
            <a:endParaRPr lang="de-DE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1752600"/>
            <a:ext cx="1295400" cy="701675"/>
          </a:xfrm>
        </p:spPr>
        <p:txBody>
          <a:bodyPr/>
          <a:lstStyle/>
          <a:p>
            <a:pPr>
              <a:defRPr/>
            </a:pPr>
            <a:fld id="{9811577A-E935-492A-BBD7-8EF05E14FA8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de-DE" dirty="0">
              <a:solidFill>
                <a:prstClr val="black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65340"/>
              </p:ext>
            </p:extLst>
          </p:nvPr>
        </p:nvGraphicFramePr>
        <p:xfrm>
          <a:off x="395536" y="980728"/>
          <a:ext cx="8568952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2"/>
                <a:gridCol w="4320480"/>
              </a:tblGrid>
              <a:tr h="373208">
                <a:tc>
                  <a:txBody>
                    <a:bodyPr/>
                    <a:lstStyle/>
                    <a:p>
                      <a:pPr indent="-450215" algn="ctr"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</a:rPr>
                        <a:t>begrenzt</a:t>
                      </a:r>
                      <a:endParaRPr lang="de-DE" sz="24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ctr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erweitert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738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Teilnahme an Bedingungen geknüpft 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smtClean="0">
                          <a:effectLst/>
                        </a:rPr>
                        <a:t>Bedingunslosigkeit </a:t>
                      </a:r>
                      <a:r>
                        <a:rPr lang="de-DE" sz="2400">
                          <a:effectLst/>
                        </a:rPr>
                        <a:t>der </a:t>
                      </a:r>
                      <a:r>
                        <a:rPr lang="de-DE" sz="2400" smtClean="0">
                          <a:effectLst/>
                        </a:rPr>
                        <a:t>Teilnahme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0434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Warten auf </a:t>
                      </a:r>
                      <a:r>
                        <a:rPr lang="de-DE" sz="2400" b="0" smtClean="0">
                          <a:effectLst/>
                        </a:rPr>
                        <a:t>Teilnahmeabsichten</a:t>
                      </a:r>
                      <a:endParaRPr lang="de-DE" sz="2400" b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effectLst/>
                        </a:rPr>
                        <a:t>Vielfalt an Beteiligungschancen, aktive Ermutigung </a:t>
                      </a:r>
                      <a:endParaRPr lang="de-DE" sz="2400" smtClean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indent="-450215" algn="l">
                        <a:spcAft>
                          <a:spcPts val="0"/>
                        </a:spcAft>
                      </a:pP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6126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Formale Verfahren der </a:t>
                      </a:r>
                      <a:r>
                        <a:rPr lang="de-DE" sz="2400" b="0" smtClean="0">
                          <a:effectLst/>
                        </a:rPr>
                        <a:t>Teilnahme</a:t>
                      </a:r>
                      <a:endParaRPr lang="de-DE" sz="2400" b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effectLst/>
                        </a:rPr>
                        <a:t>Kompetenzentwicklung bei</a:t>
                      </a:r>
                      <a:r>
                        <a:rPr lang="de-DE" sz="2400" baseline="0" smtClean="0">
                          <a:effectLst/>
                        </a:rPr>
                        <a:t> Adressaten und Fachkräften</a:t>
                      </a:r>
                      <a:endParaRPr lang="de-DE" sz="2400" smtClean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indent="-450215" algn="l">
                        <a:spcAft>
                          <a:spcPts val="0"/>
                        </a:spcAft>
                      </a:pP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0434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Mindestmaß an Ressourcen </a:t>
                      </a:r>
                      <a:r>
                        <a:rPr lang="de-DE" sz="2400" b="0" smtClean="0">
                          <a:effectLst/>
                        </a:rPr>
                        <a:t>für</a:t>
                      </a:r>
                      <a:r>
                        <a:rPr lang="de-DE" sz="2400" b="0" baseline="0" smtClean="0">
                          <a:effectLst/>
                        </a:rPr>
                        <a:t> Beteiligung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Ressourcenentwicklung zur Sicherung der Nachhaltigkeit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0434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Begrenzung auf </a:t>
                      </a:r>
                      <a:r>
                        <a:rPr lang="de-DE" sz="2400" b="0" smtClean="0">
                          <a:effectLst/>
                        </a:rPr>
                        <a:t>Einzelsituationen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Vielfalt einer Partizipationskultur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258"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Sporadisches </a:t>
                      </a:r>
                      <a:r>
                        <a:rPr lang="de-DE" sz="2400" b="0" smtClean="0">
                          <a:effectLst/>
                        </a:rPr>
                        <a:t>Feed-back</a:t>
                      </a:r>
                      <a:endParaRPr lang="de-DE" sz="2400" b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l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Regelmäßiges Feed-back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2627784" y="116632"/>
            <a:ext cx="4362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>
                <a:solidFill>
                  <a:prstClr val="black"/>
                </a:solidFill>
                <a:latin typeface="Arial" charset="0"/>
                <a:cs typeface="Arial" charset="0"/>
              </a:rPr>
              <a:t>Beteiligungsverständnis</a:t>
            </a:r>
          </a:p>
        </p:txBody>
      </p:sp>
    </p:spTree>
    <p:extLst>
      <p:ext uri="{BB962C8B-B14F-4D97-AF65-F5344CB8AC3E}">
        <p14:creationId xmlns:p14="http://schemas.microsoft.com/office/powerpoint/2010/main" val="20754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el 2"/>
          <p:cNvSpPr>
            <a:spLocks noGrp="1"/>
          </p:cNvSpPr>
          <p:nvPr>
            <p:ph type="title" idx="4294967295"/>
          </p:nvPr>
        </p:nvSpPr>
        <p:spPr>
          <a:xfrm>
            <a:off x="1524000" y="1600200"/>
            <a:ext cx="7620000" cy="990600"/>
          </a:xfrm>
        </p:spPr>
        <p:txBody>
          <a:bodyPr/>
          <a:lstStyle/>
          <a:p>
            <a:r>
              <a:rPr lang="de-DE" altLang="de-DE" smtClean="0"/>
              <a:t>E</a:t>
            </a:r>
            <a:endParaRPr lang="de-DE" altLang="de-DE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20871"/>
              </p:ext>
            </p:extLst>
          </p:nvPr>
        </p:nvGraphicFramePr>
        <p:xfrm>
          <a:off x="254803" y="980728"/>
          <a:ext cx="8856984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7974"/>
                <a:gridCol w="4509010"/>
              </a:tblGrid>
              <a:tr h="0">
                <a:tc>
                  <a:txBody>
                    <a:bodyPr/>
                    <a:lstStyle/>
                    <a:p>
                      <a:pPr indent="-450215" algn="ctr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begrenzt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 algn="ctr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erweitert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 smtClean="0">
                          <a:effectLst/>
                        </a:rPr>
                        <a:t>Beschwerde </a:t>
                      </a:r>
                      <a:r>
                        <a:rPr lang="de-DE" sz="2400" b="0">
                          <a:effectLst/>
                        </a:rPr>
                        <a:t>an Bedingungen geknüpft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smtClean="0">
                          <a:effectLst/>
                        </a:rPr>
                        <a:t>Achtsamkeit </a:t>
                      </a:r>
                      <a:r>
                        <a:rPr lang="de-DE" sz="2400">
                          <a:effectLst/>
                        </a:rPr>
                        <a:t>auf Signale, </a:t>
                      </a:r>
                      <a:r>
                        <a:rPr lang="de-DE" sz="2400" smtClean="0">
                          <a:effectLst/>
                        </a:rPr>
                        <a:t>keine weiteren Schwellen</a:t>
                      </a:r>
                      <a:r>
                        <a:rPr lang="de-DE" sz="2400" baseline="0" smtClean="0">
                          <a:effectLst/>
                        </a:rPr>
                        <a:t> 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 smtClean="0">
                          <a:effectLst/>
                        </a:rPr>
                        <a:t>Begrenzungsabsicht </a:t>
                      </a:r>
                      <a:r>
                        <a:rPr lang="de-DE" sz="2400" b="0">
                          <a:effectLst/>
                        </a:rPr>
                        <a:t>auf Einzelfälle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smtClean="0">
                          <a:effectLst/>
                        </a:rPr>
                        <a:t>Nachhaltige </a:t>
                      </a:r>
                      <a:r>
                        <a:rPr lang="de-DE" sz="2400">
                          <a:effectLst/>
                        </a:rPr>
                        <a:t>Offenheit für Kritik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Formales </a:t>
                      </a:r>
                      <a:r>
                        <a:rPr lang="de-DE" sz="2400" b="0" smtClean="0">
                          <a:effectLst/>
                        </a:rPr>
                        <a:t>Beschwedeverfahren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effectLst/>
                        </a:rPr>
                        <a:t>Kompetenzentwicklung zur Artikulation von Beschwerde</a:t>
                      </a:r>
                    </a:p>
                    <a:p>
                      <a:pPr indent="-450215">
                        <a:spcAft>
                          <a:spcPts val="0"/>
                        </a:spcAft>
                      </a:pPr>
                      <a:endParaRPr lang="de-DE" sz="240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 smtClean="0">
                          <a:effectLst/>
                        </a:rPr>
                        <a:t>Mindestmaß</a:t>
                      </a:r>
                      <a:r>
                        <a:rPr lang="de-DE" sz="2400" b="0" baseline="0" smtClean="0">
                          <a:effectLst/>
                        </a:rPr>
                        <a:t> an Ressourcen</a:t>
                      </a:r>
                      <a:endParaRPr lang="de-DE" sz="2400" b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 </a:t>
                      </a:r>
                      <a:r>
                        <a:rPr lang="de-DE" sz="2400" smtClean="0">
                          <a:effectLst/>
                        </a:rPr>
                        <a:t>Ressourcenentwicklung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Zufälliges feed-back zum Umgang mit Beschwerde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smtClean="0">
                          <a:effectLst/>
                        </a:rPr>
                        <a:t>Regelmäßig-systematisches </a:t>
                      </a:r>
                      <a:r>
                        <a:rPr lang="de-DE" sz="2400">
                          <a:effectLst/>
                        </a:rPr>
                        <a:t>feed-back zum Umgang mit Beschwerde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 b="0">
                          <a:effectLst/>
                        </a:rPr>
                        <a:t>Zufällige Transparenz des Verfahrens</a:t>
                      </a:r>
                      <a:endParaRPr lang="de-DE" sz="2400" b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50215"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Systematische Transparenz des Verfahrens</a:t>
                      </a:r>
                      <a:endParaRPr lang="de-DE" sz="24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2915816" y="332656"/>
            <a:ext cx="4323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Beschwerdeverständnis</a:t>
            </a:r>
            <a:endParaRPr lang="de-DE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7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28600"/>
            <a:ext cx="7200900" cy="990600"/>
          </a:xfrm>
        </p:spPr>
        <p:txBody>
          <a:bodyPr/>
          <a:lstStyle/>
          <a:p>
            <a:pPr>
              <a:defRPr/>
            </a:pPr>
            <a:r>
              <a:rPr lang="de-DE" sz="3000" dirty="0" smtClean="0"/>
              <a:t>Forschungsdesign</a:t>
            </a:r>
            <a:endParaRPr lang="de-DE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353300" cy="5040560"/>
          </a:xfrm>
        </p:spPr>
        <p:txBody>
          <a:bodyPr/>
          <a:lstStyle/>
          <a:p>
            <a:r>
              <a:rPr lang="de-DE" dirty="0"/>
              <a:t>Recherche </a:t>
            </a:r>
            <a:r>
              <a:rPr lang="de-DE" dirty="0" smtClean="0"/>
              <a:t>&amp; Aufarbeitung </a:t>
            </a:r>
            <a:r>
              <a:rPr lang="de-DE" dirty="0"/>
              <a:t>der Fachdebatten um Beteiligung und Beschwerde </a:t>
            </a:r>
            <a:r>
              <a:rPr lang="de-DE" dirty="0" smtClean="0"/>
              <a:t>sowie des </a:t>
            </a:r>
            <a:r>
              <a:rPr lang="de-DE" dirty="0"/>
              <a:t>aktuellen Forschungsstandes zu Beteiligungs- und </a:t>
            </a:r>
            <a:r>
              <a:rPr lang="de-DE" dirty="0" smtClean="0"/>
              <a:t>Beschwerdeverfahren</a:t>
            </a:r>
          </a:p>
          <a:p>
            <a:endParaRPr lang="de-DE" sz="800" dirty="0"/>
          </a:p>
          <a:p>
            <a:r>
              <a:rPr lang="de-DE" dirty="0" smtClean="0"/>
              <a:t>Fragebogenerhebungen </a:t>
            </a:r>
            <a:r>
              <a:rPr lang="de-DE" dirty="0"/>
              <a:t>mit </a:t>
            </a:r>
            <a:r>
              <a:rPr lang="de-DE" dirty="0" smtClean="0"/>
              <a:t>Jugendämtern </a:t>
            </a:r>
            <a:r>
              <a:rPr lang="de-DE" sz="1800" dirty="0" smtClean="0"/>
              <a:t>(100%)</a:t>
            </a:r>
            <a:r>
              <a:rPr lang="de-DE" dirty="0" smtClean="0"/>
              <a:t>, Einrichtungen </a:t>
            </a:r>
            <a:r>
              <a:rPr lang="de-DE" sz="1800" dirty="0" smtClean="0"/>
              <a:t>(49%)</a:t>
            </a:r>
            <a:r>
              <a:rPr lang="de-DE" dirty="0" smtClean="0"/>
              <a:t>, </a:t>
            </a:r>
            <a:r>
              <a:rPr lang="de-DE" dirty="0"/>
              <a:t>jungen </a:t>
            </a:r>
            <a:r>
              <a:rPr lang="de-DE" dirty="0" smtClean="0"/>
              <a:t>Menschen </a:t>
            </a:r>
            <a:r>
              <a:rPr lang="de-DE" sz="1800" dirty="0" smtClean="0"/>
              <a:t>(313) </a:t>
            </a:r>
            <a:r>
              <a:rPr lang="de-DE" dirty="0" smtClean="0"/>
              <a:t>&amp; Eltern </a:t>
            </a:r>
            <a:r>
              <a:rPr lang="de-DE" sz="1800" dirty="0" smtClean="0"/>
              <a:t>(106)</a:t>
            </a:r>
          </a:p>
          <a:p>
            <a:endParaRPr lang="de-DE" sz="800" dirty="0"/>
          </a:p>
          <a:p>
            <a:r>
              <a:rPr lang="de-DE" dirty="0" smtClean="0"/>
              <a:t>Fokusgruppen</a:t>
            </a:r>
          </a:p>
          <a:p>
            <a:endParaRPr lang="de-DE" sz="800" dirty="0" smtClean="0"/>
          </a:p>
          <a:p>
            <a:r>
              <a:rPr lang="de-DE" dirty="0" smtClean="0"/>
              <a:t>Beteiligungswerkstätten </a:t>
            </a:r>
            <a:r>
              <a:rPr lang="de-DE" dirty="0"/>
              <a:t>mit jungen </a:t>
            </a:r>
            <a:r>
              <a:rPr lang="de-DE" dirty="0" smtClean="0"/>
              <a:t>Menschen &amp; Fachkräften</a:t>
            </a:r>
          </a:p>
          <a:p>
            <a:endParaRPr lang="de-DE" sz="800" dirty="0"/>
          </a:p>
          <a:p>
            <a:r>
              <a:rPr lang="de-DE" dirty="0"/>
              <a:t>Ergebnistransfer: Arbeitstagung, Abschlusstagung, </a:t>
            </a:r>
            <a:r>
              <a:rPr lang="de-DE" dirty="0" smtClean="0"/>
              <a:t>				Publikationen</a:t>
            </a:r>
            <a:endParaRPr lang="de-DE" dirty="0"/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E9AC9CC0-097B-43B5-BDAF-9223BF1FD3D5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9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17411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Zentrale Befunde des Projekts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11577A-E935-492A-BBD7-8EF05E14FA88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sm_Berichtswesen">
  <a:themeElements>
    <a:clrScheme name="Benutzerdefiniert 3">
      <a:dk1>
        <a:sysClr val="windowText" lastClr="000000"/>
      </a:dk1>
      <a:lt1>
        <a:sysClr val="window" lastClr="FFFFFF"/>
      </a:lt1>
      <a:dk2>
        <a:srgbClr val="DCEBEF"/>
      </a:dk2>
      <a:lt2>
        <a:srgbClr val="CAE0E6"/>
      </a:lt2>
      <a:accent1>
        <a:srgbClr val="80B5C3"/>
      </a:accent1>
      <a:accent2>
        <a:srgbClr val="ACCED8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 3">
    <a:dk1>
      <a:sysClr val="windowText" lastClr="000000"/>
    </a:dk1>
    <a:lt1>
      <a:sysClr val="window" lastClr="FFFFFF"/>
    </a:lt1>
    <a:dk2>
      <a:srgbClr val="DCEBEF"/>
    </a:dk2>
    <a:lt2>
      <a:srgbClr val="CAE0E6"/>
    </a:lt2>
    <a:accent1>
      <a:srgbClr val="80B5C3"/>
    </a:accent1>
    <a:accent2>
      <a:srgbClr val="ACCED8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Benutzerdefiniert 3">
    <a:dk1>
      <a:sysClr val="windowText" lastClr="000000"/>
    </a:dk1>
    <a:lt1>
      <a:sysClr val="window" lastClr="FFFFFF"/>
    </a:lt1>
    <a:dk2>
      <a:srgbClr val="DCEBEF"/>
    </a:dk2>
    <a:lt2>
      <a:srgbClr val="CAE0E6"/>
    </a:lt2>
    <a:accent1>
      <a:srgbClr val="80B5C3"/>
    </a:accent1>
    <a:accent2>
      <a:srgbClr val="ACCED8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2142</Words>
  <Application>Microsoft Office PowerPoint</Application>
  <PresentationFormat>Bildschirmpräsentation (4:3)</PresentationFormat>
  <Paragraphs>369</Paragraphs>
  <Slides>41</Slides>
  <Notes>39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2" baseType="lpstr">
      <vt:lpstr>ism_Berichtswesen</vt:lpstr>
      <vt:lpstr>‚Beteiligung leben!‘   Beteiligungs- und Beschwerdeverfahren für Kinder und Jugendliche in Einrichtungen der Heimerziehung und sonstigen betreuten Wohnformen Baden-Württembergs   Zentrale Befunde und Empfehlungen des Projekts</vt:lpstr>
      <vt:lpstr>Gliederung</vt:lpstr>
      <vt:lpstr>Zielsetzung des Projekts</vt:lpstr>
      <vt:lpstr>Theoretische Grundlagen</vt:lpstr>
      <vt:lpstr>PowerPoint-Präsentation</vt:lpstr>
      <vt:lpstr>E</vt:lpstr>
      <vt:lpstr>E</vt:lpstr>
      <vt:lpstr>Forschungsdesign</vt:lpstr>
      <vt:lpstr>Zentrale Befunde des Projekts</vt:lpstr>
      <vt:lpstr>PowerPoint-Präsentation</vt:lpstr>
      <vt:lpstr>Beteiligungs- und Beschwerdemöglichkeiten aus Perspektive von jungen Menschen</vt:lpstr>
      <vt:lpstr>PowerPoint-Präsentation</vt:lpstr>
      <vt:lpstr>„Beteiligung? Ja bitte!“</vt:lpstr>
      <vt:lpstr>„Wenn nicht hier, wo dann?“  Beteiligung an der Hilfeplanung</vt:lpstr>
      <vt:lpstr>„Na klar kenne ich meine Rechte – oder doch nicht?“</vt:lpstr>
      <vt:lpstr>Jungen Menschen nachhaltig ihre Rechte vermitteln: ein Projekt, viele Effekte</vt:lpstr>
      <vt:lpstr>„Um mich zu beschweren, gehe ich zu meinem Beschwerdemanagement“</vt:lpstr>
      <vt:lpstr>Beteiligungs- und Beschwerdemöglichkeiten aus Perspektive von Einrichtungsfachkräften</vt:lpstr>
      <vt:lpstr>PowerPoint-Präsentation</vt:lpstr>
      <vt:lpstr>Beteiligung findet im Gruppenalltag statt – oder gar nicht!?</vt:lpstr>
      <vt:lpstr>Nicht ohne Haltung, Kultur, Fehlerfreundlichkeit!?</vt:lpstr>
      <vt:lpstr>Beteiligungs- und Beschwerdemöglichkeiten aus Perspektive der Eltern</vt:lpstr>
      <vt:lpstr>PowerPoint-Präsentation</vt:lpstr>
      <vt:lpstr>„Nicht ohne Eltern!?“</vt:lpstr>
      <vt:lpstr>Beteiligte Adressatinnen und Adressaten = zufriedene Eltern?</vt:lpstr>
      <vt:lpstr>„Sie setzen sich an einen Tisch, sie reden ordentlich miteinander, sie ziehen an einem Strang, also eigentlich wie in einer Partnerschaft“</vt:lpstr>
      <vt:lpstr>Beteiligungs- und Beschwerdemöglichkeiten aus Perspektive von Jugendämtern</vt:lpstr>
      <vt:lpstr>PowerPoint-Präsentation</vt:lpstr>
      <vt:lpstr>Die Basis für Beteiligung und Beschwerde:  Wer? Wie? Was? Wo? Wann? Warum? …</vt:lpstr>
      <vt:lpstr>Wer? Wie? Was? Wo? Wann? Warum? -Informations- und Unterstützungsbedarf von Jugendämtern</vt:lpstr>
      <vt:lpstr>„Da geht’s um mich, da geht’s um alles…“ Bedeutung beteiligungsorientierter Hilfeplanung  in Jugendämtern angekommen</vt:lpstr>
      <vt:lpstr>Kooperation zwischen öffentlichen und freien Trägern: eine ausbaufähige zentrale Schnittstelle</vt:lpstr>
      <vt:lpstr>PowerPoint-Präsentation</vt:lpstr>
      <vt:lpstr>Zentrale Empfehlungen</vt:lpstr>
      <vt:lpstr>Beteiligung und Beschwerde jugendhilfe-politisch verankern </vt:lpstr>
      <vt:lpstr>Weiterentwicklung der fachlichen Standards zu Beteiligung und Beschwerde</vt:lpstr>
      <vt:lpstr>Der Blick auf die Eltern in den erzieherischen Hilfen</vt:lpstr>
      <vt:lpstr>Der Blick auf unbegleitete minderjährige Flüchtlinge in den erzieherischen Hilfen</vt:lpstr>
      <vt:lpstr>Transferstrategien erarbeiten und umsetzen</vt:lpstr>
      <vt:lpstr>Praxisbezogene Forschung zu Beteiligung und Beschwerde vertiefen</vt:lpstr>
      <vt:lpstr>PowerPoint-Präsentation</vt:lpstr>
    </vt:vector>
  </TitlesOfParts>
  <Company>Name Ihrer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Vergleichsring Runde 1 19. und 20. Januar 2010 in st.martin</dc:title>
  <dc:creator>Ihr Benutzername</dc:creator>
  <cp:lastModifiedBy>Eva Stengel</cp:lastModifiedBy>
  <cp:revision>376</cp:revision>
  <cp:lastPrinted>2016-04-20T09:07:04Z</cp:lastPrinted>
  <dcterms:created xsi:type="dcterms:W3CDTF">2009-12-31T13:21:26Z</dcterms:created>
  <dcterms:modified xsi:type="dcterms:W3CDTF">2016-04-25T11:33:37Z</dcterms:modified>
</cp:coreProperties>
</file>