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1" r:id="rId7"/>
    <p:sldId id="264" r:id="rId8"/>
    <p:sldId id="283" r:id="rId9"/>
    <p:sldId id="263" r:id="rId10"/>
    <p:sldId id="284" r:id="rId11"/>
    <p:sldId id="262" r:id="rId12"/>
    <p:sldId id="266" r:id="rId13"/>
    <p:sldId id="269" r:id="rId14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C6FD"/>
    <a:srgbClr val="79AE02"/>
    <a:srgbClr val="067F9C"/>
    <a:srgbClr val="014E52"/>
    <a:srgbClr val="0C596D"/>
    <a:srgbClr val="03556D"/>
    <a:srgbClr val="145C72"/>
    <a:srgbClr val="0000A4"/>
    <a:srgbClr val="1ABEEB"/>
    <a:srgbClr val="1DA9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46" d="100"/>
          <a:sy n="46" d="100"/>
        </p:scale>
        <p:origin x="108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00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6876A3F-4FE3-4D4F-B92F-1631838507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94516C7-1FF3-F44B-93B1-24B9AA324A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CC366EC-5C00-4902-9A69-7526850A6C7D}" type="datetime1">
              <a:rPr lang="de-DE" smtClean="0"/>
              <a:t>01.07.2026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DC6268A-8AA9-4C40-BEFB-029DF3E811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8E928AC-AE76-324A-BA05-D16BF60C7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E62C3C4-9460-4343-9283-24A378E271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05489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7DD43D-A290-4AD1-BC7F-61CCC5E6B24A}" type="datetime1">
              <a:rPr lang="de-DE" noProof="0" smtClean="0"/>
              <a:t>01.07.2026</a:t>
            </a:fld>
            <a:endParaRPr lang="de-DE" noProof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6DE8F2A-B3D4-43F2-B39B-CD77F64A1950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461779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437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6779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1392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7722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414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702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8786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323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3247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2397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Bildplatzhalter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3992" y="124953"/>
            <a:ext cx="11944014" cy="4372387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 rtl="0"/>
            <a:r>
              <a:rPr lang="de-DE" noProof="0"/>
              <a:t>Bild einfügen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28600" lvl="0" indent="-228600" rtl="0"/>
            <a:r>
              <a:rPr lang="de-DE" noProof="0"/>
              <a:t>Untertitel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 rtl="0"/>
            <a:r>
              <a:rPr lang="de-DE" noProof="0"/>
              <a:t>Titel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1704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314" y="500215"/>
            <a:ext cx="11174186" cy="59093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 rtl="0"/>
            <a:r>
              <a:rPr lang="de-DE" noProof="0"/>
              <a:t>Titelmasterformat durch Klicken bearbeiten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76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 rtl="0"/>
            <a:r>
              <a:rPr lang="de-DE" noProof="0"/>
              <a:t>Bild einfügen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5240" y="3802065"/>
            <a:ext cx="978408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5240" y="4294303"/>
            <a:ext cx="9784080" cy="1737360"/>
          </a:xfrm>
        </p:spPr>
        <p:txBody>
          <a:bodyPr rtlCol="0"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4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3 Abschni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76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 rtl="0"/>
            <a:r>
              <a:rPr lang="de-DE" noProof="0"/>
              <a:t>Bild einfügen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5240" y="3802065"/>
            <a:ext cx="282076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6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23026" y="3802065"/>
            <a:ext cx="282076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35999" y="3802065"/>
            <a:ext cx="282076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600" b="1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5240" y="4294303"/>
            <a:ext cx="282076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23026" y="4294303"/>
            <a:ext cx="282076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35999" y="4294303"/>
            <a:ext cx="282076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5448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seitiges F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99200" y="0"/>
            <a:ext cx="58928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 rtl="0"/>
            <a:r>
              <a:rPr lang="de-DE" noProof="0"/>
              <a:t>Bild 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314" y="244477"/>
            <a:ext cx="5170715" cy="1588127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 rtl="0"/>
            <a:r>
              <a:rPr lang="de-DE" noProof="0"/>
              <a:t>Titelmasterformat durch Klicken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499" y="2061165"/>
            <a:ext cx="5045529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1499" y="2708227"/>
            <a:ext cx="5045529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E6A75B6-7B4E-496F-A846-0FFBB6E1D164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7648ACB4-9C22-4636-800F-578055A5BC10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noProof="0" smtClean="0">
                <a:solidFill>
                  <a:schemeClr val="bg1"/>
                </a:solidFill>
              </a:rPr>
              <a:pPr rtl="0"/>
              <a:t>‹Nr.›</a:t>
            </a:fld>
            <a:endParaRPr lang="de-DE" b="1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ussdiagramm: Dokument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123987" y="124955"/>
            <a:ext cx="11953415" cy="440800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28600" lvl="0" indent="-228600" rtl="0"/>
            <a:r>
              <a:rPr lang="de-DE" noProof="0"/>
              <a:t>Untertitel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 rtl="0"/>
            <a:r>
              <a:rPr lang="de-DE" noProof="0"/>
              <a:t>Titel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58224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ussdiagramm: Dokument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114590" y="4581492"/>
            <a:ext cx="11962815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1611383"/>
            <a:ext cx="9666514" cy="746846"/>
          </a:xfrm>
        </p:spPr>
        <p:txBody>
          <a:bodyPr rtlCol="0" anchor="t">
            <a:noAutofit/>
          </a:bodyPr>
          <a:lstStyle>
            <a:lvl1pPr>
              <a:defRPr sz="4800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Abschnittsüberschrift 1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2464424"/>
            <a:ext cx="9666514" cy="2215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Untertitel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29" y="1532049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noProof="0" smtClean="0">
                <a:solidFill>
                  <a:schemeClr val="tx1"/>
                </a:solidFill>
              </a:rPr>
              <a:pPr rtl="0"/>
              <a:t>‹Nr.›</a:t>
            </a:fld>
            <a:endParaRPr lang="de-DE" b="1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21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ahmen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noProof="0" smtClean="0">
                <a:solidFill>
                  <a:schemeClr val="bg1"/>
                </a:solidFill>
              </a:rPr>
              <a:pPr rtl="0"/>
              <a:t>‹Nr.›</a:t>
            </a:fld>
            <a:endParaRPr lang="de-DE" b="1" noProof="0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6314" y="1825625"/>
            <a:ext cx="5306787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3" name="Inhaltsplatzhalter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38900" y="1825625"/>
            <a:ext cx="5181600" cy="435133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69470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eschriftung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ahmen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noProof="0" smtClean="0">
                <a:solidFill>
                  <a:schemeClr val="bg1"/>
                </a:solidFill>
              </a:rPr>
              <a:pPr rtl="0"/>
              <a:t>‹Nr.›</a:t>
            </a:fld>
            <a:endParaRPr lang="de-DE" b="1" noProof="0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84744"/>
            <a:ext cx="3932237" cy="1588127"/>
          </a:xfrm>
        </p:spPr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500215"/>
            <a:ext cx="6172200" cy="536877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7642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eschriftung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ahmen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noProof="0" smtClean="0">
                <a:solidFill>
                  <a:schemeClr val="bg1"/>
                </a:solidFill>
              </a:rPr>
              <a:pPr rtl="0"/>
              <a:t>‹Nr.›</a:t>
            </a:fld>
            <a:endParaRPr lang="de-DE" b="1" noProof="0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84744"/>
            <a:ext cx="3932237" cy="1588127"/>
          </a:xfrm>
        </p:spPr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00215"/>
            <a:ext cx="6172200" cy="5368773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64099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4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gebo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650" y="136525"/>
            <a:ext cx="11950700" cy="6584951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 rtl="0"/>
            <a:r>
              <a:rPr lang="de-DE" noProof="0"/>
              <a:t>Bild einfügen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87500" y="4022725"/>
            <a:ext cx="10033000" cy="1236236"/>
          </a:xfrm>
          <a:solidFill>
            <a:schemeClr val="tx1">
              <a:alpha val="68000"/>
            </a:schemeClr>
          </a:solidFill>
        </p:spPr>
        <p:txBody>
          <a:bodyPr lIns="274320" tIns="274320" rIns="274320" bIns="274320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  <a:p>
            <a:pPr lvl="0" rtl="0"/>
            <a:endParaRPr lang="de-DE" noProof="0"/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6550" y="3269342"/>
            <a:ext cx="1155366" cy="2576090"/>
          </a:xfrm>
          <a:noFill/>
        </p:spPr>
        <p:txBody>
          <a:bodyPr wrap="square" lIns="182880" tIns="182880" rIns="182880" bIns="91440" rtlCol="0">
            <a:spAutoFit/>
          </a:bodyPr>
          <a:lstStyle>
            <a:lvl1pPr marL="0" indent="0">
              <a:buNone/>
              <a:defRPr sz="16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de-DE" noProof="0"/>
              <a:t>“</a:t>
            </a:r>
          </a:p>
        </p:txBody>
      </p:sp>
      <p:sp>
        <p:nvSpPr>
          <p:cNvPr id="9" name="Rahmen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5793B617-BDEC-4471-BF16-3ADF8D92DD69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33D238BD-C38B-4BEB-92A5-657AAB9C5351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noProof="0" smtClean="0">
                <a:solidFill>
                  <a:schemeClr val="bg1"/>
                </a:solidFill>
              </a:rPr>
              <a:pPr rtl="0"/>
              <a:t>‹Nr.›</a:t>
            </a:fld>
            <a:endParaRPr lang="de-DE" b="1" noProof="0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0701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2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39624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 rtl="0"/>
            <a:r>
              <a:rPr lang="de-DE" noProof="0"/>
              <a:t>Bild einfügen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3"/>
                </a:solidFill>
                <a:latin typeface="+mn-lt"/>
              </a:defRPr>
            </a:lvl1pPr>
          </a:lstStyle>
          <a:p>
            <a:pPr marL="228600" lvl="0" indent="-228600" rtl="0"/>
            <a:r>
              <a:rPr lang="de-DE" noProof="0"/>
              <a:t>Untertitel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 rtl="0"/>
            <a:r>
              <a:rPr lang="de-DE" noProof="0"/>
              <a:t>Titel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B386286-CEE2-E94A-BBC0-0A3723EB14DE}"/>
              </a:ext>
            </a:extLst>
          </p:cNvPr>
          <p:cNvSpPr/>
          <p:nvPr userDrawn="1"/>
        </p:nvSpPr>
        <p:spPr>
          <a:xfrm>
            <a:off x="11008895" y="6220326"/>
            <a:ext cx="866273" cy="637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75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sagung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 rtl="0"/>
            <a:r>
              <a:rPr lang="de-DE" noProof="0"/>
              <a:t>Bild 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4907643" cy="701731"/>
          </a:xfrm>
        </p:spPr>
        <p:txBody>
          <a:bodyPr vert="horz" wrap="square" lIns="91440" tIns="45720" rIns="91440" bIns="45720" rtlCol="0" anchor="b">
            <a:spAutoFit/>
          </a:bodyPr>
          <a:lstStyle>
            <a:lvl1pPr>
              <a:defRPr lang="en-GB" sz="4400" b="1" spc="-15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de-DE" noProof="0"/>
              <a:t>Vielen Dank</a:t>
            </a:r>
          </a:p>
        </p:txBody>
      </p:sp>
    </p:spTree>
    <p:extLst>
      <p:ext uri="{BB962C8B-B14F-4D97-AF65-F5344CB8AC3E}">
        <p14:creationId xmlns:p14="http://schemas.microsoft.com/office/powerpoint/2010/main" val="73419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 mit F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3"/>
            <a:ext cx="12192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992" y="4587876"/>
            <a:ext cx="11944014" cy="214677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 rtl="0"/>
            <a:r>
              <a:rPr lang="de-DE" noProof="0"/>
              <a:t>Bild 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1611383"/>
            <a:ext cx="9666514" cy="746846"/>
          </a:xfrm>
        </p:spPr>
        <p:txBody>
          <a:bodyPr rtlCol="0" anchor="t">
            <a:noAutofit/>
          </a:bodyPr>
          <a:lstStyle>
            <a:lvl1pPr>
              <a:defRPr sz="4800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Abschnittsüberschrift 1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2464424"/>
            <a:ext cx="9666514" cy="2215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Untertitel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29" y="1532049"/>
            <a:ext cx="72571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noProof="0" smtClean="0">
                <a:solidFill>
                  <a:schemeClr val="bg1"/>
                </a:solidFill>
              </a:rPr>
              <a:pPr rtl="0"/>
              <a:t>‹Nr.›</a:t>
            </a:fld>
            <a:endParaRPr lang="de-DE" b="1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13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 mit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>
                <a:solidFill>
                  <a:schemeClr val="tx1"/>
                </a:solidFill>
              </a:defRPr>
            </a:lvl1pPr>
          </a:lstStyle>
          <a:p>
            <a:pPr marL="228600" lvl="0" indent="-228600" algn="ctr" rtl="0"/>
            <a:r>
              <a:rPr lang="de-DE" noProof="0"/>
              <a:t>Bild 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3860800"/>
            <a:ext cx="9666514" cy="1686720"/>
          </a:xfrm>
        </p:spPr>
        <p:txBody>
          <a:bodyPr rtlCol="0" anchor="b">
            <a:noAutofit/>
          </a:bodyPr>
          <a:lstStyle>
            <a:lvl1pPr>
              <a:defRPr sz="48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de-DE" noProof="0"/>
              <a:t>Abschnittsüberschrift 2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5610170"/>
            <a:ext cx="9666514" cy="2215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Untertitel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B68A07C-35C9-40A7-8487-9EAD314C595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CE9143E8-1B27-4F08-9F20-BE30B14AC24E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noProof="0" smtClean="0">
                <a:solidFill>
                  <a:schemeClr val="bg1"/>
                </a:solidFill>
              </a:rPr>
              <a:pPr rtl="0"/>
              <a:t>‹Nr.›</a:t>
            </a:fld>
            <a:endParaRPr lang="de-DE" b="1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5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ahmen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noProof="0" smtClean="0">
                <a:solidFill>
                  <a:schemeClr val="bg1"/>
                </a:solidFill>
              </a:rPr>
              <a:pPr rtl="0"/>
              <a:t>‹Nr.›</a:t>
            </a:fld>
            <a:endParaRPr lang="de-DE" b="1" noProof="0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6315" y="1463040"/>
            <a:ext cx="8030935" cy="4770098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63012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314" y="500215"/>
            <a:ext cx="11174186" cy="59093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 rtl="0"/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6315" y="1463040"/>
            <a:ext cx="8030935" cy="4770098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2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451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ahmen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noProof="0" smtClean="0">
                <a:solidFill>
                  <a:schemeClr val="bg1"/>
                </a:solidFill>
              </a:rPr>
              <a:pPr rtl="0"/>
              <a:t>‹Nr.›</a:t>
            </a:fld>
            <a:endParaRPr lang="de-DE" b="1" noProof="0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38900" y="1463346"/>
            <a:ext cx="5181600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8" name="Inhaltsplatzhalter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438898" y="2149311"/>
            <a:ext cx="5181601" cy="4040352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6314" y="1463346"/>
            <a:ext cx="5306787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20" name="Inhaltsplatzhalter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6314" y="2149311"/>
            <a:ext cx="5306789" cy="4040352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159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 weißer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" y="1509626"/>
            <a:ext cx="4900386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20114" y="1509626"/>
            <a:ext cx="4900386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1500" y="2156688"/>
            <a:ext cx="4900386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0114" y="2156688"/>
            <a:ext cx="4900386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Textmasterformate bearbeiten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314" y="500215"/>
            <a:ext cx="11174186" cy="590931"/>
          </a:xfrm>
        </p:spPr>
        <p:txBody>
          <a:bodyPr rtlCol="0"/>
          <a:lstStyle/>
          <a:p>
            <a:pPr rtl="0"/>
            <a:r>
              <a:rPr lang="de-DE" noProof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402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14" y="1253331"/>
            <a:ext cx="11174186" cy="4770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e-DE" noProof="0"/>
              <a:t>Textmasterformate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31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endParaRPr lang="de-DE" noProof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2B1D122-60D0-8B4D-896A-2A770C0B6343}"/>
              </a:ext>
            </a:extLst>
          </p:cNvPr>
          <p:cNvSpPr/>
          <p:nvPr userDrawn="1"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>
              <a:solidFill>
                <a:schemeClr val="tx1"/>
              </a:solidFill>
            </a:endParaRP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6B5B9FA1-1805-A944-AC99-868579EBA1AD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noProof="0" smtClean="0">
                <a:solidFill>
                  <a:schemeClr val="bg1"/>
                </a:solidFill>
              </a:rPr>
              <a:pPr rtl="0"/>
              <a:t>‹Nr.›</a:t>
            </a:fld>
            <a:endParaRPr lang="de-DE" b="1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50" r:id="rId6"/>
    <p:sldLayoutId id="2147483668" r:id="rId7"/>
    <p:sldLayoutId id="2147483674" r:id="rId8"/>
    <p:sldLayoutId id="2147483666" r:id="rId9"/>
    <p:sldLayoutId id="2147483664" r:id="rId10"/>
    <p:sldLayoutId id="2147483663" r:id="rId11"/>
    <p:sldLayoutId id="2147483667" r:id="rId12"/>
    <p:sldLayoutId id="2147483671" r:id="rId13"/>
    <p:sldLayoutId id="2147483672" r:id="rId14"/>
    <p:sldLayoutId id="2147483673" r:id="rId15"/>
    <p:sldLayoutId id="2147483675" r:id="rId16"/>
    <p:sldLayoutId id="2147483676" r:id="rId17"/>
    <p:sldLayoutId id="2147483665" r:id="rId18"/>
    <p:sldLayoutId id="2147483669" r:id="rId19"/>
    <p:sldLayoutId id="2147483670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3600" b="1" kern="1200" spc="-60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60" userDrawn="1">
          <p15:clr>
            <a:srgbClr val="F26B43"/>
          </p15:clr>
        </p15:guide>
        <p15:guide id="4" pos="7320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el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364" y="4587490"/>
            <a:ext cx="10607040" cy="1200329"/>
          </a:xfrm>
        </p:spPr>
        <p:txBody>
          <a:bodyPr rtlCol="0"/>
          <a:lstStyle/>
          <a:p>
            <a:pPr rtl="0"/>
            <a:r>
              <a:rPr lang="de-DE" sz="4000" dirty="0"/>
              <a:t>Bericht aus der Kommission Kinder- und Jugendhilfe</a:t>
            </a:r>
          </a:p>
        </p:txBody>
      </p:sp>
      <p:sp>
        <p:nvSpPr>
          <p:cNvPr id="52" name="Untertitel 51">
            <a:extLst>
              <a:ext uri="{FF2B5EF4-FFF2-40B4-BE49-F238E27FC236}">
                <a16:creationId xmlns:a16="http://schemas.microsoft.com/office/drawing/2014/main" id="{46FF1827-B46B-4BC4-8665-8914CF45D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364" y="5787819"/>
            <a:ext cx="9144000" cy="341632"/>
          </a:xfrm>
        </p:spPr>
        <p:txBody>
          <a:bodyPr rtlCol="0"/>
          <a:lstStyle/>
          <a:p>
            <a:pPr rtl="0"/>
            <a:r>
              <a:rPr lang="de-DE"/>
              <a:t>Tagung </a:t>
            </a:r>
            <a:r>
              <a:rPr lang="de-DE" dirty="0"/>
              <a:t>Einrichtungsleitungen am 12.03.2026</a:t>
            </a:r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7" b="22537"/>
          <a:stretch>
            <a:fillRect/>
          </a:stretch>
        </p:blipFill>
        <p:spPr>
          <a:xfrm>
            <a:off x="88823" y="0"/>
            <a:ext cx="11944014" cy="4372387"/>
          </a:xfrm>
        </p:spPr>
      </p:pic>
    </p:spTree>
    <p:extLst>
      <p:ext uri="{BB962C8B-B14F-4D97-AF65-F5344CB8AC3E}">
        <p14:creationId xmlns:p14="http://schemas.microsoft.com/office/powerpoint/2010/main" val="383075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platzhalter 14">
            <a:extLst>
              <a:ext uri="{FF2B5EF4-FFF2-40B4-BE49-F238E27FC236}">
                <a16:creationId xmlns:a16="http://schemas.microsoft.com/office/drawing/2014/main" id="{C7A54B61-8541-AB40-BD1C-F80E8A42406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814" cy="6858000"/>
          </a:xfrm>
        </p:spPr>
      </p:pic>
      <p:sp>
        <p:nvSpPr>
          <p:cNvPr id="32" name="Bildplatzhalter 13">
            <a:extLst>
              <a:ext uri="{FF2B5EF4-FFF2-40B4-BE49-F238E27FC236}">
                <a16:creationId xmlns:a16="http://schemas.microsoft.com/office/drawing/2014/main" id="{8DBDD9F7-3B84-F743-95F4-C9FA74DA597F}"/>
              </a:ext>
            </a:extLst>
          </p:cNvPr>
          <p:cNvSpPr txBox="1">
            <a:spLocks/>
          </p:cNvSpPr>
          <p:nvPr/>
        </p:nvSpPr>
        <p:spPr>
          <a:xfrm flipH="1">
            <a:off x="0" y="3895249"/>
            <a:ext cx="12192000" cy="2962751"/>
          </a:xfrm>
          <a:custGeom>
            <a:avLst/>
            <a:gdLst>
              <a:gd name="connsiteX0" fmla="*/ 12486732 w 13339868"/>
              <a:gd name="connsiteY0" fmla="*/ 1914 h 2962751"/>
              <a:gd name="connsiteX1" fmla="*/ 6703529 w 13339868"/>
              <a:gd name="connsiteY1" fmla="*/ 827870 h 2962751"/>
              <a:gd name="connsiteX2" fmla="*/ 704617 w 13339868"/>
              <a:gd name="connsiteY2" fmla="*/ 1735152 h 2962751"/>
              <a:gd name="connsiteX3" fmla="*/ 0 w 13339868"/>
              <a:gd name="connsiteY3" fmla="*/ 1775657 h 2962751"/>
              <a:gd name="connsiteX4" fmla="*/ 0 w 13339868"/>
              <a:gd name="connsiteY4" fmla="*/ 2962751 h 2962751"/>
              <a:gd name="connsiteX5" fmla="*/ 13339868 w 13339868"/>
              <a:gd name="connsiteY5" fmla="*/ 2962751 h 2962751"/>
              <a:gd name="connsiteX6" fmla="*/ 13339868 w 13339868"/>
              <a:gd name="connsiteY6" fmla="*/ 13763 h 2962751"/>
              <a:gd name="connsiteX7" fmla="*/ 12991874 w 13339868"/>
              <a:gd name="connsiteY7" fmla="*/ 2211 h 2962751"/>
              <a:gd name="connsiteX8" fmla="*/ 12486732 w 13339868"/>
              <a:gd name="connsiteY8" fmla="*/ 1914 h 296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39868" h="2962751">
                <a:moveTo>
                  <a:pt x="12486732" y="1914"/>
                </a:moveTo>
                <a:cubicBezTo>
                  <a:pt x="11089145" y="23578"/>
                  <a:pt x="9273241" y="233112"/>
                  <a:pt x="6703529" y="827870"/>
                </a:cubicBezTo>
                <a:cubicBezTo>
                  <a:pt x="4500510" y="1337758"/>
                  <a:pt x="2693772" y="1601336"/>
                  <a:pt x="704617" y="1735152"/>
                </a:cubicBezTo>
                <a:lnTo>
                  <a:pt x="0" y="1775657"/>
                </a:lnTo>
                <a:lnTo>
                  <a:pt x="0" y="2962751"/>
                </a:lnTo>
                <a:lnTo>
                  <a:pt x="13339868" y="2962751"/>
                </a:lnTo>
                <a:lnTo>
                  <a:pt x="13339868" y="13763"/>
                </a:lnTo>
                <a:lnTo>
                  <a:pt x="12991874" y="2211"/>
                </a:lnTo>
                <a:cubicBezTo>
                  <a:pt x="12829592" y="-567"/>
                  <a:pt x="12661430" y="-794"/>
                  <a:pt x="12486732" y="1914"/>
                </a:cubicBezTo>
                <a:close/>
              </a:path>
            </a:pathLst>
          </a:custGeom>
          <a:solidFill>
            <a:schemeClr val="tx1">
              <a:alpha val="62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GB" sz="1800" b="0" kern="1200" dirty="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Font typeface="Arial" panose="020B0604020202020204" pitchFamily="34" charset="0"/>
              <a:buNone/>
            </a:pPr>
            <a:r>
              <a:rPr lang="de-DE"/>
              <a:t>Bild einfügen</a:t>
            </a:r>
          </a:p>
        </p:txBody>
      </p:sp>
      <p:sp>
        <p:nvSpPr>
          <p:cNvPr id="12" name="Rechteck 11" descr="Unterer Akzentblock für Folienbild">
            <a:extLst>
              <a:ext uri="{FF2B5EF4-FFF2-40B4-BE49-F238E27FC236}">
                <a16:creationId xmlns:a16="http://schemas.microsoft.com/office/drawing/2014/main" id="{D7F67FDF-D697-3249-AD21-75F6353FFBA5}"/>
              </a:ext>
            </a:extLst>
          </p:cNvPr>
          <p:cNvSpPr/>
          <p:nvPr/>
        </p:nvSpPr>
        <p:spPr>
          <a:xfrm>
            <a:off x="438912" y="4690872"/>
            <a:ext cx="73152" cy="1188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>
              <a:solidFill>
                <a:schemeClr val="tx1"/>
              </a:solidFill>
            </a:endParaRPr>
          </a:p>
        </p:txBody>
      </p:sp>
      <p:sp>
        <p:nvSpPr>
          <p:cNvPr id="51" name="Titel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175" y="4622818"/>
            <a:ext cx="10933650" cy="2155975"/>
          </a:xfrm>
        </p:spPr>
        <p:txBody>
          <a:bodyPr rtlCol="0"/>
          <a:lstStyle/>
          <a:p>
            <a:pPr rtl="0"/>
            <a:r>
              <a:rPr lang="de-DE" sz="4000" dirty="0"/>
              <a:t>Schräg oder gerade? </a:t>
            </a:r>
            <a:br>
              <a:rPr lang="de-DE" sz="4000" dirty="0"/>
            </a:br>
            <a:r>
              <a:rPr lang="de-DE" sz="4000" dirty="0"/>
              <a:t>Eine Frage der Perspektive</a:t>
            </a:r>
            <a:br>
              <a:rPr lang="de-DE" sz="4000" dirty="0"/>
            </a:br>
            <a:br>
              <a:rPr lang="de-DE" sz="2500" dirty="0"/>
            </a:br>
            <a:r>
              <a:rPr lang="de-DE" dirty="0"/>
              <a:t>VIELEN DANK!</a:t>
            </a:r>
          </a:p>
        </p:txBody>
      </p:sp>
    </p:spTree>
    <p:extLst>
      <p:ext uri="{BB962C8B-B14F-4D97-AF65-F5344CB8AC3E}">
        <p14:creationId xmlns:p14="http://schemas.microsoft.com/office/powerpoint/2010/main" val="308218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8557C52B-FF7B-4358-81A2-8E139E5C53D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962400"/>
          </a:xfrm>
        </p:spPr>
      </p:pic>
      <p:sp>
        <p:nvSpPr>
          <p:cNvPr id="51" name="Titel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de-DE" dirty="0"/>
              <a:t>Rückblick 2025</a:t>
            </a:r>
          </a:p>
        </p:txBody>
      </p:sp>
    </p:spTree>
    <p:extLst>
      <p:ext uri="{BB962C8B-B14F-4D97-AF65-F5344CB8AC3E}">
        <p14:creationId xmlns:p14="http://schemas.microsoft.com/office/powerpoint/2010/main" val="460324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1681">
            <a:off x="3635194" y="2183480"/>
            <a:ext cx="3833222" cy="2555481"/>
          </a:xfrm>
          <a:prstGeom prst="rect">
            <a:avLst/>
          </a:prstGeo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24FAFA63-EF73-4268-8107-6CD20923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250916"/>
            <a:ext cx="11174186" cy="1089529"/>
          </a:xfrm>
        </p:spPr>
        <p:txBody>
          <a:bodyPr rtlCol="0"/>
          <a:lstStyle/>
          <a:p>
            <a:pPr rtl="0"/>
            <a:r>
              <a:rPr lang="de-DE" dirty="0"/>
              <a:t>Zielsetzungen und Agenda der Kommission Kinder- und Jugendhilfe 2025/2026</a:t>
            </a:r>
          </a:p>
        </p:txBody>
      </p:sp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5975" y="1340445"/>
            <a:ext cx="3633317" cy="532469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7765" y="1072660"/>
            <a:ext cx="3903657" cy="545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97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24FAFA63-EF73-4268-8107-6CD20923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06" y="341953"/>
            <a:ext cx="11174186" cy="590931"/>
          </a:xfrm>
        </p:spPr>
        <p:txBody>
          <a:bodyPr rtlCol="0"/>
          <a:lstStyle/>
          <a:p>
            <a:pPr rtl="0"/>
            <a:r>
              <a:rPr lang="de-DE" dirty="0"/>
              <a:t>Was in 2025 erreicht wurde…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7FDC6DC-D5D3-413E-A73C-6CC86E9646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0677" y="3420208"/>
            <a:ext cx="11649807" cy="3314700"/>
          </a:xfrm>
        </p:spPr>
        <p:txBody>
          <a:bodyPr rtlCol="0"/>
          <a:lstStyle/>
          <a:p>
            <a:pPr marL="342900" indent="-342900" rtl="0">
              <a:buAutoNum type="arabicPeriod"/>
            </a:pPr>
            <a:r>
              <a:rPr lang="de-DE" sz="2400" dirty="0"/>
              <a:t>Beschluss Personalnebenkosten (Anlage 8 im Rahmenvertrag)</a:t>
            </a:r>
          </a:p>
          <a:p>
            <a:pPr marL="342900" indent="-342900">
              <a:buAutoNum type="arabicPeriod"/>
            </a:pPr>
            <a:r>
              <a:rPr lang="de-DE" sz="2400" dirty="0"/>
              <a:t>Eckpunkte zur Ermittlung von betriebsnotwendigen Investitionskosten in der Kinder- und Jugendhilfe für Neubau Tagesgruppen (Anlage 5a)</a:t>
            </a:r>
          </a:p>
          <a:p>
            <a:pPr marL="342900" indent="-342900">
              <a:buAutoNum type="arabicPeriod"/>
            </a:pPr>
            <a:r>
              <a:rPr lang="de-DE" sz="2400" dirty="0"/>
              <a:t>Erarbeitung FAQ zur Verhandlungsvereinfachung und Beschluss für einen Teil der FAQ in der KKJH, aber noch nicht veröffentlicht</a:t>
            </a:r>
          </a:p>
          <a:p>
            <a:pPr marL="457200" indent="-457200" rtl="0">
              <a:buFont typeface="+mj-lt"/>
              <a:buAutoNum type="arabicPeriod" startAt="4"/>
            </a:pPr>
            <a:r>
              <a:rPr lang="de-DE" sz="2400" dirty="0"/>
              <a:t>Anpassung Betreuungsschlüssel Betreutes Jugendwohnen im Rahmenvertrag</a:t>
            </a:r>
          </a:p>
          <a:p>
            <a:pPr marL="342900" indent="-342900" rtl="0">
              <a:buAutoNum type="arabicPeriod" startAt="4"/>
            </a:pPr>
            <a:r>
              <a:rPr lang="de-DE" sz="2400" dirty="0"/>
              <a:t>Regelkommunikation mit Schiedsstellenvorsitzenden</a:t>
            </a:r>
          </a:p>
          <a:p>
            <a:pPr marL="342900" indent="-342900" rtl="0">
              <a:buAutoNum type="arabicPeriod" startAt="4"/>
            </a:pPr>
            <a:endParaRPr lang="de-DE" sz="2400" dirty="0"/>
          </a:p>
          <a:p>
            <a:pPr marL="342900" indent="-342900" rtl="0">
              <a:buAutoNum type="arabicPeriod" startAt="4"/>
            </a:pPr>
            <a:endParaRPr lang="de-DE" sz="2400" dirty="0"/>
          </a:p>
          <a:p>
            <a:pPr marL="342900" indent="-342900" rtl="0">
              <a:buAutoNum type="arabicPeriod" startAt="4"/>
            </a:pPr>
            <a:endParaRPr lang="de-DE" sz="2400" dirty="0"/>
          </a:p>
          <a:p>
            <a:pPr marL="342900" indent="-342900" rtl="0">
              <a:buAutoNum type="arabicPeriod" startAt="4"/>
            </a:pPr>
            <a:endParaRPr lang="de-DE" dirty="0"/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09" b="41309"/>
          <a:stretch>
            <a:fillRect/>
          </a:stretch>
        </p:blipFill>
        <p:spPr>
          <a:xfrm>
            <a:off x="0" y="1029068"/>
            <a:ext cx="12192000" cy="2119313"/>
          </a:xfrm>
        </p:spPr>
      </p:pic>
    </p:spTree>
    <p:extLst>
      <p:ext uri="{BB962C8B-B14F-4D97-AF65-F5344CB8AC3E}">
        <p14:creationId xmlns:p14="http://schemas.microsoft.com/office/powerpoint/2010/main" val="1483386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24FAFA63-EF73-4268-8107-6CD20923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06" y="341953"/>
            <a:ext cx="11174186" cy="590931"/>
          </a:xfrm>
        </p:spPr>
        <p:txBody>
          <a:bodyPr rtlCol="0"/>
          <a:lstStyle/>
          <a:p>
            <a:pPr rtl="0"/>
            <a:r>
              <a:rPr lang="de-DE" dirty="0"/>
              <a:t>Was wir in 2025 noch </a:t>
            </a:r>
            <a:r>
              <a:rPr lang="de-DE" dirty="0">
                <a:solidFill>
                  <a:srgbClr val="C00000"/>
                </a:solidFill>
              </a:rPr>
              <a:t>nicht</a:t>
            </a:r>
            <a:r>
              <a:rPr lang="de-DE" dirty="0"/>
              <a:t> erreichen konnten…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7FDC6DC-D5D3-413E-A73C-6CC86E9646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0677" y="3420208"/>
            <a:ext cx="11649807" cy="3314700"/>
          </a:xfrm>
        </p:spPr>
        <p:txBody>
          <a:bodyPr rtlCol="0"/>
          <a:lstStyle/>
          <a:p>
            <a:pPr rtl="0"/>
            <a:endParaRPr lang="de-DE" sz="2800" dirty="0"/>
          </a:p>
          <a:p>
            <a:pPr rtl="0"/>
            <a:endParaRPr lang="de-DE" sz="2800" dirty="0"/>
          </a:p>
          <a:p>
            <a:pPr algn="ctr" rtl="0"/>
            <a:r>
              <a:rPr lang="de-DE" sz="2800" dirty="0"/>
              <a:t>grundsätzliche Weiterentwicklung des Rahmenvertrags, gemeinsame Verständigung auf die wesentlichen Punkte </a:t>
            </a:r>
            <a:endParaRPr lang="de-DE" sz="1800" dirty="0"/>
          </a:p>
        </p:txBody>
      </p:sp>
      <p:pic>
        <p:nvPicPr>
          <p:cNvPr id="3" name="Bildplatzhalter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63" b="36963"/>
          <a:stretch>
            <a:fillRect/>
          </a:stretch>
        </p:blipFill>
        <p:spPr>
          <a:xfrm>
            <a:off x="0" y="1230556"/>
            <a:ext cx="12192000" cy="2119313"/>
          </a:xfrm>
        </p:spPr>
      </p:pic>
    </p:spTree>
    <p:extLst>
      <p:ext uri="{BB962C8B-B14F-4D97-AF65-F5344CB8AC3E}">
        <p14:creationId xmlns:p14="http://schemas.microsoft.com/office/powerpoint/2010/main" val="175159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24FAFA63-EF73-4268-8107-6CD20923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3" y="341810"/>
            <a:ext cx="11174186" cy="590931"/>
          </a:xfrm>
        </p:spPr>
        <p:txBody>
          <a:bodyPr rtlCol="0"/>
          <a:lstStyle/>
          <a:p>
            <a:pPr rtl="0"/>
            <a:r>
              <a:rPr lang="de-DE" dirty="0"/>
              <a:t>Zum Hintergrund</a:t>
            </a:r>
          </a:p>
        </p:txBody>
      </p:sp>
      <p:sp>
        <p:nvSpPr>
          <p:cNvPr id="38" name="Textplatzhalter 37">
            <a:extLst>
              <a:ext uri="{FF2B5EF4-FFF2-40B4-BE49-F238E27FC236}">
                <a16:creationId xmlns:a16="http://schemas.microsoft.com/office/drawing/2014/main" id="{AC4CB2C1-7DE3-44DC-A4F5-55C9466AE9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6313" y="3322119"/>
            <a:ext cx="4635641" cy="334508"/>
          </a:xfrm>
        </p:spPr>
        <p:txBody>
          <a:bodyPr rtlCol="0"/>
          <a:lstStyle/>
          <a:p>
            <a:pPr rtl="0"/>
            <a:r>
              <a:rPr lang="de-DE" sz="2000" dirty="0"/>
              <a:t>Positionierung Leistungsträger</a:t>
            </a:r>
          </a:p>
        </p:txBody>
      </p:sp>
      <p:sp>
        <p:nvSpPr>
          <p:cNvPr id="41" name="Textplatzhalter 40">
            <a:extLst>
              <a:ext uri="{FF2B5EF4-FFF2-40B4-BE49-F238E27FC236}">
                <a16:creationId xmlns:a16="http://schemas.microsoft.com/office/drawing/2014/main" id="{DFFB9D38-CDF6-45F7-A615-007F303B1A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3252" y="3842118"/>
            <a:ext cx="5301761" cy="2795301"/>
          </a:xfrm>
        </p:spPr>
        <p:txBody>
          <a:bodyPr rtlCol="0"/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e-DE" sz="2000" dirty="0"/>
              <a:t>Eckpunkte zur Weiterentwicklung des Rahmenvertrags mit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e-DE" sz="2000" dirty="0"/>
              <a:t>Zielsetzung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e-DE" sz="2000" dirty="0"/>
              <a:t>Voraussetzungen für die Verhandlung konkreter Maßnahmen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e-DE" sz="2000" dirty="0"/>
              <a:t>Konkrete Maßnahmen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e-DE" sz="2000" dirty="0"/>
              <a:t>Verantwortungsgemeinschaft stärken</a:t>
            </a:r>
          </a:p>
          <a:p>
            <a:pPr rtl="0"/>
            <a:endParaRPr lang="de-DE" sz="2000" dirty="0"/>
          </a:p>
          <a:p>
            <a:pPr rtl="0"/>
            <a:endParaRPr lang="de-DE" sz="2000" dirty="0"/>
          </a:p>
          <a:p>
            <a:pPr rtl="0"/>
            <a:r>
              <a:rPr lang="de-DE" sz="2000" dirty="0"/>
              <a:t> </a:t>
            </a:r>
          </a:p>
          <a:p>
            <a:pPr rtl="0"/>
            <a:endParaRPr lang="de-DE" sz="2000" dirty="0"/>
          </a:p>
        </p:txBody>
      </p:sp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78932DB0-2733-4BAD-BB5D-9536D20E09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56538" y="3322119"/>
            <a:ext cx="4321490" cy="334508"/>
          </a:xfrm>
        </p:spPr>
        <p:txBody>
          <a:bodyPr rtlCol="0"/>
          <a:lstStyle/>
          <a:p>
            <a:pPr rtl="0"/>
            <a:r>
              <a:rPr lang="de-DE" sz="2000" dirty="0"/>
              <a:t>Positionierung Leistungserbringer</a:t>
            </a:r>
          </a:p>
        </p:txBody>
      </p:sp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6FB540F0-2ABD-4D9C-AA51-A68864DD785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3923" y="3733312"/>
            <a:ext cx="5767754" cy="2326448"/>
          </a:xfrm>
        </p:spPr>
        <p:txBody>
          <a:bodyPr rtlCol="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Vorbedingungen nehmen Verhandlungs- </a:t>
            </a:r>
            <a:r>
              <a:rPr lang="de-DE" sz="2000" dirty="0" err="1"/>
              <a:t>ergebnis</a:t>
            </a:r>
            <a:r>
              <a:rPr lang="de-DE" sz="2000" dirty="0"/>
              <a:t> vorweg und kann nicht akzeptiert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Vorlage Leistungsträger: keine Grundlage für eine Weiterentwicklung RV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Eigener Verfahrensvorschlag: thematisch gestuftes offenes Beratungsformat mit abschließender Gesamtwürdigung der Ergebnisse</a:t>
            </a:r>
          </a:p>
        </p:txBody>
      </p:sp>
      <p:pic>
        <p:nvPicPr>
          <p:cNvPr id="3" name="Bildplatzhalter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63" b="36963"/>
          <a:stretch>
            <a:fillRect/>
          </a:stretch>
        </p:blipFill>
        <p:spPr>
          <a:xfrm>
            <a:off x="87923" y="1011943"/>
            <a:ext cx="12192000" cy="2035989"/>
          </a:xfrm>
        </p:spPr>
      </p:pic>
    </p:spTree>
    <p:extLst>
      <p:ext uri="{BB962C8B-B14F-4D97-AF65-F5344CB8AC3E}">
        <p14:creationId xmlns:p14="http://schemas.microsoft.com/office/powerpoint/2010/main" val="4284431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el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de-DE" dirty="0"/>
              <a:t>Ausblick 2026</a:t>
            </a:r>
          </a:p>
        </p:txBody>
      </p:sp>
      <p:pic>
        <p:nvPicPr>
          <p:cNvPr id="3" name="Bildplatzhalter 2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29" b="2572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8173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24FAFA63-EF73-4268-8107-6CD20923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dirty="0"/>
              <a:t>Ausblick </a:t>
            </a:r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265BEEEB-C965-402F-B778-B1CD1494A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718017"/>
            <a:ext cx="11667392" cy="2625383"/>
          </a:xfrm>
        </p:spPr>
        <p:txBody>
          <a:bodyPr rtlCol="0"/>
          <a:lstStyle/>
          <a:p>
            <a:pPr rtl="0"/>
            <a:r>
              <a:rPr lang="de-DE" sz="2400" dirty="0"/>
              <a:t>Weitere Themen der Agenda/Zielsetzungen </a:t>
            </a:r>
          </a:p>
          <a:p>
            <a:pPr rtl="0"/>
            <a:r>
              <a:rPr lang="de-DE" sz="2400" dirty="0"/>
              <a:t>Redaktionelle Anpassung an LKJHG</a:t>
            </a:r>
          </a:p>
          <a:p>
            <a:pPr rtl="0"/>
            <a:r>
              <a:rPr lang="de-DE" sz="2400" dirty="0"/>
              <a:t>Inhaltliche Anpassung an LKJHG</a:t>
            </a:r>
          </a:p>
          <a:p>
            <a:pPr rtl="0"/>
            <a:r>
              <a:rPr lang="de-DE" sz="2400" dirty="0"/>
              <a:t>Weitere offene Fragen zur Weiterentwicklung des Rahmenvertrags</a:t>
            </a:r>
          </a:p>
        </p:txBody>
      </p:sp>
    </p:spTree>
    <p:extLst>
      <p:ext uri="{BB962C8B-B14F-4D97-AF65-F5344CB8AC3E}">
        <p14:creationId xmlns:p14="http://schemas.microsoft.com/office/powerpoint/2010/main" val="2244405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24FAFA63-EF73-4268-8107-6CD20923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93776"/>
            <a:ext cx="5170715" cy="1089529"/>
          </a:xfrm>
        </p:spPr>
        <p:txBody>
          <a:bodyPr rtlCol="0"/>
          <a:lstStyle/>
          <a:p>
            <a:pPr rtl="0"/>
            <a:r>
              <a:rPr lang="de-DE" dirty="0"/>
              <a:t>…wir stehen unverändert für…  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67FDC6DC-D5D3-413E-A73C-6CC86E9646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4570" y="1885243"/>
            <a:ext cx="5291712" cy="2839426"/>
          </a:xfrm>
        </p:spPr>
        <p:txBody>
          <a:bodyPr rtlCol="0"/>
          <a:lstStyle/>
          <a:p>
            <a:pPr rtl="0"/>
            <a:r>
              <a:rPr lang="de-DE" sz="2400" dirty="0"/>
              <a:t>Das heißt konkret: 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e-DE" sz="2400" dirty="0"/>
              <a:t>Ringen um gemeinsame Lösungen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e-DE" sz="2400" dirty="0"/>
              <a:t>Verantwortungsgemeinschaft leben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e-DE" sz="2400" dirty="0"/>
              <a:t>Neue Wege suchen und wagen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de-DE" sz="2400" dirty="0"/>
              <a:t>Junge Menschen und ihre Familien nicht aus den Augen verlieren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de-DE" sz="2400" dirty="0"/>
          </a:p>
        </p:txBody>
      </p:sp>
      <p:sp>
        <p:nvSpPr>
          <p:cNvPr id="7" name="Rechteck 6" descr="Hintergrundblock für Foliennummer">
            <a:extLst>
              <a:ext uri="{FF2B5EF4-FFF2-40B4-BE49-F238E27FC236}">
                <a16:creationId xmlns:a16="http://schemas.microsoft.com/office/drawing/2014/main" id="{61E397FF-5106-4C31-8E91-796AEA20258E}"/>
              </a:ext>
            </a:extLst>
          </p:cNvPr>
          <p:cNvSpPr/>
          <p:nvPr/>
        </p:nvSpPr>
        <p:spPr>
          <a:xfrm>
            <a:off x="11360016" y="6369050"/>
            <a:ext cx="335909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D7DDE5B7-93F1-4010-85B1-8F63FD5044C7}"/>
              </a:ext>
            </a:extLst>
          </p:cNvPr>
          <p:cNvSpPr txBox="1">
            <a:spLocks/>
          </p:cNvSpPr>
          <p:nvPr/>
        </p:nvSpPr>
        <p:spPr>
          <a:xfrm>
            <a:off x="11360016" y="6369050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de-DE" b="1" smtClean="0">
                <a:solidFill>
                  <a:schemeClr val="bg1"/>
                </a:solidFill>
              </a:rPr>
              <a:pPr rtl="0"/>
              <a:t>9</a:t>
            </a:fld>
            <a:endParaRPr lang="de-DE" b="1">
              <a:solidFill>
                <a:schemeClr val="bg1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17" y="1885243"/>
            <a:ext cx="6319952" cy="347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18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MSFT_01">
      <a:dk1>
        <a:sysClr val="windowText" lastClr="000000"/>
      </a:dk1>
      <a:lt1>
        <a:sysClr val="window" lastClr="FFFFFF"/>
      </a:lt1>
      <a:dk2>
        <a:srgbClr val="3F3F3F"/>
      </a:dk2>
      <a:lt2>
        <a:srgbClr val="FFFFFF"/>
      </a:lt2>
      <a:accent1>
        <a:srgbClr val="01C6FD"/>
      </a:accent1>
      <a:accent2>
        <a:srgbClr val="067F9C"/>
      </a:accent2>
      <a:accent3>
        <a:srgbClr val="014E52"/>
      </a:accent3>
      <a:accent4>
        <a:srgbClr val="ED7D31"/>
      </a:accent4>
      <a:accent5>
        <a:srgbClr val="79AE02"/>
      </a:accent5>
      <a:accent6>
        <a:srgbClr val="0070C0"/>
      </a:accent6>
      <a:hlink>
        <a:srgbClr val="01C6FD"/>
      </a:hlink>
      <a:folHlink>
        <a:srgbClr val="954F72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549_TF89715846" id="{58613AD0-624B-49D0-8DD4-6B45BF23BDF7}" vid="{B259D09C-6777-4963-9A91-47246535ED89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23BE856-B6C2-4675-AE16-47A27D415D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D8A4B1-1036-4F2B-9C1A-A86F68D314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0439D9-8631-4FC1-BCE0-1BDB23425EE1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6dc4bcd6-49db-4c07-9060-8acfc67cef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fb0879af-3eba-417a-a55a-ffe6dcd6ca7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Präsentation „Ozean“</Template>
  <TotalTime>0</TotalTime>
  <Words>240</Words>
  <Application>Microsoft Office PowerPoint</Application>
  <PresentationFormat>Breitbild</PresentationFormat>
  <Paragraphs>55</Paragraphs>
  <Slides>10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Century Gothic</vt:lpstr>
      <vt:lpstr>Office-Design</vt:lpstr>
      <vt:lpstr>Bericht aus der Kommission Kinder- und Jugendhilfe</vt:lpstr>
      <vt:lpstr>Rückblick 2025</vt:lpstr>
      <vt:lpstr>Zielsetzungen und Agenda der Kommission Kinder- und Jugendhilfe 2025/2026</vt:lpstr>
      <vt:lpstr>Was in 2025 erreicht wurde…</vt:lpstr>
      <vt:lpstr>Was wir in 2025 noch nicht erreichen konnten…</vt:lpstr>
      <vt:lpstr>Zum Hintergrund</vt:lpstr>
      <vt:lpstr>Ausblick 2026</vt:lpstr>
      <vt:lpstr>Ausblick </vt:lpstr>
      <vt:lpstr>…wir stehen unverändert für…  </vt:lpstr>
      <vt:lpstr>Schräg oder gerade?  Eine Frage der Perspektive  VIELEN DANK!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2026-02-19T13:42:39Z</dcterms:created>
  <dcterms:modified xsi:type="dcterms:W3CDTF">2026-07-01T14:46:47Z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