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0"/>
  </p:notesMasterIdLst>
  <p:sldIdLst>
    <p:sldId id="256" r:id="rId2"/>
    <p:sldId id="257" r:id="rId3"/>
    <p:sldId id="258" r:id="rId4"/>
    <p:sldId id="259" r:id="rId5"/>
    <p:sldId id="274" r:id="rId6"/>
    <p:sldId id="260" r:id="rId7"/>
    <p:sldId id="273" r:id="rId8"/>
    <p:sldId id="261" r:id="rId9"/>
    <p:sldId id="263" r:id="rId10"/>
    <p:sldId id="264" r:id="rId11"/>
    <p:sldId id="262" r:id="rId12"/>
    <p:sldId id="265" r:id="rId13"/>
    <p:sldId id="266" r:id="rId14"/>
    <p:sldId id="271" r:id="rId15"/>
    <p:sldId id="267" r:id="rId16"/>
    <p:sldId id="270" r:id="rId17"/>
    <p:sldId id="269" r:id="rId18"/>
    <p:sldId id="272"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26" d="100"/>
          <a:sy n="126" d="100"/>
        </p:scale>
        <p:origin x="-12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ACEFD-7C87-4615-AE5A-37F53126284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de-DE"/>
        </a:p>
      </dgm:t>
    </dgm:pt>
    <dgm:pt modelId="{E1FBADC8-EB43-4600-B889-72B7A3AB8B41}">
      <dgm:prSet phldrT="[Text]" custT="1"/>
      <dgm:spPr/>
      <dgm:t>
        <a:bodyPr/>
        <a:lstStyle/>
        <a:p>
          <a:r>
            <a:rPr lang="de-DE" sz="2800" dirty="0" smtClean="0"/>
            <a:t>Unabsichtliche Grenzverletzungen</a:t>
          </a:r>
          <a:endParaRPr lang="de-DE" sz="2800" dirty="0"/>
        </a:p>
      </dgm:t>
    </dgm:pt>
    <dgm:pt modelId="{3302F5C1-F325-4BAB-860D-AE1246B30679}" type="parTrans" cxnId="{31CF52CB-1704-4323-A682-975EADB7EF5C}">
      <dgm:prSet/>
      <dgm:spPr/>
      <dgm:t>
        <a:bodyPr/>
        <a:lstStyle/>
        <a:p>
          <a:endParaRPr lang="de-DE"/>
        </a:p>
      </dgm:t>
    </dgm:pt>
    <dgm:pt modelId="{CFCCD207-4506-420F-AD87-8EB241E3DD12}" type="sibTrans" cxnId="{31CF52CB-1704-4323-A682-975EADB7EF5C}">
      <dgm:prSet/>
      <dgm:spPr/>
      <dgm:t>
        <a:bodyPr/>
        <a:lstStyle/>
        <a:p>
          <a:endParaRPr lang="de-DE"/>
        </a:p>
      </dgm:t>
    </dgm:pt>
    <dgm:pt modelId="{0656744F-4287-47FC-BC06-0CE2CDF98A78}">
      <dgm:prSet phldrT="[Text]"/>
      <dgm:spPr/>
      <dgm:t>
        <a:bodyPr/>
        <a:lstStyle/>
        <a:p>
          <a:r>
            <a:rPr lang="de-DE" dirty="0" smtClean="0"/>
            <a:t>Witze, Bemerkungen, Gesten, Themen …</a:t>
          </a:r>
          <a:endParaRPr lang="de-DE" dirty="0"/>
        </a:p>
      </dgm:t>
    </dgm:pt>
    <dgm:pt modelId="{E7F9D8E1-B3B9-4158-82B9-29F71F75D6CB}" type="parTrans" cxnId="{C57286EA-7372-4C02-9DEE-FE652A2ECA69}">
      <dgm:prSet/>
      <dgm:spPr/>
      <dgm:t>
        <a:bodyPr/>
        <a:lstStyle/>
        <a:p>
          <a:endParaRPr lang="de-DE"/>
        </a:p>
      </dgm:t>
    </dgm:pt>
    <dgm:pt modelId="{60825797-4856-425A-B29E-67591A3EF42E}" type="sibTrans" cxnId="{C57286EA-7372-4C02-9DEE-FE652A2ECA69}">
      <dgm:prSet/>
      <dgm:spPr/>
      <dgm:t>
        <a:bodyPr/>
        <a:lstStyle/>
        <a:p>
          <a:endParaRPr lang="de-DE"/>
        </a:p>
      </dgm:t>
    </dgm:pt>
    <dgm:pt modelId="{1BCEB5A5-BC8A-4538-8829-FF83FC097D5B}">
      <dgm:prSet phldrT="[Text]"/>
      <dgm:spPr/>
      <dgm:t>
        <a:bodyPr/>
        <a:lstStyle/>
        <a:p>
          <a:r>
            <a:rPr lang="de-DE" dirty="0" smtClean="0"/>
            <a:t>Übergriffe als Ausdruck unzureichenden Respekts</a:t>
          </a:r>
          <a:endParaRPr lang="de-DE" dirty="0"/>
        </a:p>
      </dgm:t>
    </dgm:pt>
    <dgm:pt modelId="{CA63DBCB-68F7-4A0B-9EC4-F76051891D85}" type="parTrans" cxnId="{C4C6E754-2381-42F0-B2E6-AC5FC3E53327}">
      <dgm:prSet/>
      <dgm:spPr/>
      <dgm:t>
        <a:bodyPr/>
        <a:lstStyle/>
        <a:p>
          <a:endParaRPr lang="de-DE"/>
        </a:p>
      </dgm:t>
    </dgm:pt>
    <dgm:pt modelId="{C8076490-0240-46BD-97EA-FBA51F99B673}" type="sibTrans" cxnId="{C4C6E754-2381-42F0-B2E6-AC5FC3E53327}">
      <dgm:prSet/>
      <dgm:spPr/>
      <dgm:t>
        <a:bodyPr/>
        <a:lstStyle/>
        <a:p>
          <a:endParaRPr lang="de-DE"/>
        </a:p>
      </dgm:t>
    </dgm:pt>
    <dgm:pt modelId="{DE371DA0-2509-4727-A855-C02ACD66DD7F}">
      <dgm:prSet phldrT="[Text]"/>
      <dgm:spPr/>
      <dgm:t>
        <a:bodyPr/>
        <a:lstStyle/>
        <a:p>
          <a:r>
            <a:rPr lang="de-DE" dirty="0" smtClean="0"/>
            <a:t>unangemessene Sprache</a:t>
          </a:r>
          <a:endParaRPr lang="de-DE" dirty="0"/>
        </a:p>
      </dgm:t>
    </dgm:pt>
    <dgm:pt modelId="{0BEC0700-9C72-45A4-B4D0-5092CCB9F3B6}" type="parTrans" cxnId="{DC6D9046-63CF-4B11-AD02-39E0F2BDDFE3}">
      <dgm:prSet/>
      <dgm:spPr/>
      <dgm:t>
        <a:bodyPr/>
        <a:lstStyle/>
        <a:p>
          <a:endParaRPr lang="de-DE"/>
        </a:p>
      </dgm:t>
    </dgm:pt>
    <dgm:pt modelId="{71DA00EB-080F-4B42-8B5C-76B7A16D60D3}" type="sibTrans" cxnId="{DC6D9046-63CF-4B11-AD02-39E0F2BDDFE3}">
      <dgm:prSet/>
      <dgm:spPr/>
      <dgm:t>
        <a:bodyPr/>
        <a:lstStyle/>
        <a:p>
          <a:endParaRPr lang="de-DE"/>
        </a:p>
      </dgm:t>
    </dgm:pt>
    <dgm:pt modelId="{558B4355-557A-4A39-B9AF-426E63131752}">
      <dgm:prSet phldrT="[Text]"/>
      <dgm:spPr/>
      <dgm:t>
        <a:bodyPr/>
        <a:lstStyle/>
        <a:p>
          <a:r>
            <a:rPr lang="de-DE" dirty="0" smtClean="0"/>
            <a:t>unangemessene Berührungen</a:t>
          </a:r>
          <a:endParaRPr lang="de-DE" dirty="0"/>
        </a:p>
      </dgm:t>
    </dgm:pt>
    <dgm:pt modelId="{FD15A528-9E82-4B75-AAA0-A391B0FEF73A}" type="parTrans" cxnId="{5B2BE5BF-003E-4B8A-9E48-576055673BE2}">
      <dgm:prSet/>
      <dgm:spPr/>
      <dgm:t>
        <a:bodyPr/>
        <a:lstStyle/>
        <a:p>
          <a:endParaRPr lang="de-DE"/>
        </a:p>
      </dgm:t>
    </dgm:pt>
    <dgm:pt modelId="{1CFA8BF9-9017-42E8-AF6A-46E1017405DB}" type="sibTrans" cxnId="{5B2BE5BF-003E-4B8A-9E48-576055673BE2}">
      <dgm:prSet/>
      <dgm:spPr/>
      <dgm:t>
        <a:bodyPr/>
        <a:lstStyle/>
        <a:p>
          <a:endParaRPr lang="de-DE"/>
        </a:p>
      </dgm:t>
    </dgm:pt>
    <dgm:pt modelId="{5E25EB9E-54F6-40B8-8448-1FF58DFA2F21}">
      <dgm:prSet phldrT="[Text]"/>
      <dgm:spPr/>
      <dgm:t>
        <a:bodyPr/>
        <a:lstStyle/>
        <a:p>
          <a:r>
            <a:rPr lang="de-DE" dirty="0" smtClean="0"/>
            <a:t>Strafrechtlich relevante Formen der Gewalt</a:t>
          </a:r>
          <a:endParaRPr lang="de-DE" dirty="0"/>
        </a:p>
      </dgm:t>
    </dgm:pt>
    <dgm:pt modelId="{522C427F-EBEB-4AD0-8C92-84EEE90BCB7E}" type="parTrans" cxnId="{C37C2ECB-EDB5-4CE9-988B-80B1DE8F22C9}">
      <dgm:prSet/>
      <dgm:spPr/>
      <dgm:t>
        <a:bodyPr/>
        <a:lstStyle/>
        <a:p>
          <a:endParaRPr lang="de-DE"/>
        </a:p>
      </dgm:t>
    </dgm:pt>
    <dgm:pt modelId="{A4A7B5BD-646B-4081-A3C3-336D5535F725}" type="sibTrans" cxnId="{C37C2ECB-EDB5-4CE9-988B-80B1DE8F22C9}">
      <dgm:prSet/>
      <dgm:spPr/>
      <dgm:t>
        <a:bodyPr/>
        <a:lstStyle/>
        <a:p>
          <a:endParaRPr lang="de-DE"/>
        </a:p>
      </dgm:t>
    </dgm:pt>
    <dgm:pt modelId="{FB573791-FA3F-4654-9F79-0C0E94D73C85}">
      <dgm:prSet phldrT="[Text]"/>
      <dgm:spPr/>
      <dgm:t>
        <a:bodyPr/>
        <a:lstStyle/>
        <a:p>
          <a:r>
            <a:rPr lang="de-DE" dirty="0" smtClean="0"/>
            <a:t>körperliche, sexualisierte Gewalt  in Bild, Wort und Tat § 176 a, § 180 und ff</a:t>
          </a:r>
          <a:endParaRPr lang="de-DE" dirty="0"/>
        </a:p>
      </dgm:t>
    </dgm:pt>
    <dgm:pt modelId="{5953CDD9-DA8D-4870-BDC7-331B35BE87CE}" type="parTrans" cxnId="{7111328C-41B1-451A-80BE-BE3287B14AEA}">
      <dgm:prSet/>
      <dgm:spPr/>
      <dgm:t>
        <a:bodyPr/>
        <a:lstStyle/>
        <a:p>
          <a:endParaRPr lang="de-DE"/>
        </a:p>
      </dgm:t>
    </dgm:pt>
    <dgm:pt modelId="{9EE7DCB5-117C-46EB-B270-DD0B0E296928}" type="sibTrans" cxnId="{7111328C-41B1-451A-80BE-BE3287B14AEA}">
      <dgm:prSet/>
      <dgm:spPr/>
      <dgm:t>
        <a:bodyPr/>
        <a:lstStyle/>
        <a:p>
          <a:endParaRPr lang="de-DE"/>
        </a:p>
      </dgm:t>
    </dgm:pt>
    <dgm:pt modelId="{D521B31C-1D60-4EF6-AA99-DA7C4C62BB5B}">
      <dgm:prSet phldrT="[Text]"/>
      <dgm:spPr/>
      <dgm:t>
        <a:bodyPr/>
        <a:lstStyle/>
        <a:p>
          <a:endParaRPr lang="de-DE" dirty="0"/>
        </a:p>
      </dgm:t>
    </dgm:pt>
    <dgm:pt modelId="{02240F21-1465-44DB-BD40-5EC8D931E526}" type="parTrans" cxnId="{80446943-54B8-4334-9AD2-C84C55E1A530}">
      <dgm:prSet/>
      <dgm:spPr/>
      <dgm:t>
        <a:bodyPr/>
        <a:lstStyle/>
        <a:p>
          <a:endParaRPr lang="de-DE"/>
        </a:p>
      </dgm:t>
    </dgm:pt>
    <dgm:pt modelId="{59F1D388-237D-44C1-9984-3AE76891141F}" type="sibTrans" cxnId="{80446943-54B8-4334-9AD2-C84C55E1A530}">
      <dgm:prSet/>
      <dgm:spPr/>
      <dgm:t>
        <a:bodyPr/>
        <a:lstStyle/>
        <a:p>
          <a:endParaRPr lang="de-DE"/>
        </a:p>
      </dgm:t>
    </dgm:pt>
    <dgm:pt modelId="{75C071DE-958B-45BE-A4BA-18990C891212}" type="pres">
      <dgm:prSet presAssocID="{468ACEFD-7C87-4615-AE5A-37F531262841}" presName="Name0" presStyleCnt="0">
        <dgm:presLayoutVars>
          <dgm:dir/>
          <dgm:animLvl val="lvl"/>
          <dgm:resizeHandles val="exact"/>
        </dgm:presLayoutVars>
      </dgm:prSet>
      <dgm:spPr/>
      <dgm:t>
        <a:bodyPr/>
        <a:lstStyle/>
        <a:p>
          <a:endParaRPr lang="de-DE"/>
        </a:p>
      </dgm:t>
    </dgm:pt>
    <dgm:pt modelId="{895139C5-6A6C-4EEB-A277-AE5C453D4ACA}" type="pres">
      <dgm:prSet presAssocID="{5E25EB9E-54F6-40B8-8448-1FF58DFA2F21}" presName="boxAndChildren" presStyleCnt="0"/>
      <dgm:spPr/>
    </dgm:pt>
    <dgm:pt modelId="{C92CF6C1-D030-47A5-ADA9-A6852F1A7B79}" type="pres">
      <dgm:prSet presAssocID="{5E25EB9E-54F6-40B8-8448-1FF58DFA2F21}" presName="parentTextBox" presStyleLbl="node1" presStyleIdx="0" presStyleCnt="3"/>
      <dgm:spPr/>
      <dgm:t>
        <a:bodyPr/>
        <a:lstStyle/>
        <a:p>
          <a:endParaRPr lang="de-DE"/>
        </a:p>
      </dgm:t>
    </dgm:pt>
    <dgm:pt modelId="{D74E662F-D8AA-46B4-9868-BC699E7AAE09}" type="pres">
      <dgm:prSet presAssocID="{5E25EB9E-54F6-40B8-8448-1FF58DFA2F21}" presName="entireBox" presStyleLbl="node1" presStyleIdx="0" presStyleCnt="3"/>
      <dgm:spPr/>
      <dgm:t>
        <a:bodyPr/>
        <a:lstStyle/>
        <a:p>
          <a:endParaRPr lang="de-DE"/>
        </a:p>
      </dgm:t>
    </dgm:pt>
    <dgm:pt modelId="{C61748DE-7545-4483-AA63-38801E1B5921}" type="pres">
      <dgm:prSet presAssocID="{5E25EB9E-54F6-40B8-8448-1FF58DFA2F21}" presName="descendantBox" presStyleCnt="0"/>
      <dgm:spPr/>
    </dgm:pt>
    <dgm:pt modelId="{741DD819-EACC-4B88-8FFE-9B25B2CFB325}" type="pres">
      <dgm:prSet presAssocID="{FB573791-FA3F-4654-9F79-0C0E94D73C85}" presName="childTextBox" presStyleLbl="fgAccFollowNode1" presStyleIdx="0" presStyleCnt="5" custScaleX="1874600">
        <dgm:presLayoutVars>
          <dgm:bulletEnabled val="1"/>
        </dgm:presLayoutVars>
      </dgm:prSet>
      <dgm:spPr/>
      <dgm:t>
        <a:bodyPr/>
        <a:lstStyle/>
        <a:p>
          <a:endParaRPr lang="de-DE"/>
        </a:p>
      </dgm:t>
    </dgm:pt>
    <dgm:pt modelId="{DFB48314-724D-415A-AC7B-66770B652689}" type="pres">
      <dgm:prSet presAssocID="{D521B31C-1D60-4EF6-AA99-DA7C4C62BB5B}" presName="childTextBox" presStyleLbl="fgAccFollowNode1" presStyleIdx="1" presStyleCnt="5" custFlipHor="1" custScaleX="18737">
        <dgm:presLayoutVars>
          <dgm:bulletEnabled val="1"/>
        </dgm:presLayoutVars>
      </dgm:prSet>
      <dgm:spPr/>
      <dgm:t>
        <a:bodyPr/>
        <a:lstStyle/>
        <a:p>
          <a:endParaRPr lang="de-DE"/>
        </a:p>
      </dgm:t>
    </dgm:pt>
    <dgm:pt modelId="{DC1D7531-433B-4E7F-90F2-F357D0CC0F31}" type="pres">
      <dgm:prSet presAssocID="{C8076490-0240-46BD-97EA-FBA51F99B673}" presName="sp" presStyleCnt="0"/>
      <dgm:spPr/>
    </dgm:pt>
    <dgm:pt modelId="{B4D942F8-0A58-4DCE-8D77-A8D22E8B6C12}" type="pres">
      <dgm:prSet presAssocID="{1BCEB5A5-BC8A-4538-8829-FF83FC097D5B}" presName="arrowAndChildren" presStyleCnt="0"/>
      <dgm:spPr/>
    </dgm:pt>
    <dgm:pt modelId="{B0BD0FEF-B1FE-4F21-BC40-BB791DB17A55}" type="pres">
      <dgm:prSet presAssocID="{1BCEB5A5-BC8A-4538-8829-FF83FC097D5B}" presName="parentTextArrow" presStyleLbl="node1" presStyleIdx="0" presStyleCnt="3"/>
      <dgm:spPr/>
      <dgm:t>
        <a:bodyPr/>
        <a:lstStyle/>
        <a:p>
          <a:endParaRPr lang="de-DE"/>
        </a:p>
      </dgm:t>
    </dgm:pt>
    <dgm:pt modelId="{132B1D18-85D1-4C9B-87D1-D2211BBAD69C}" type="pres">
      <dgm:prSet presAssocID="{1BCEB5A5-BC8A-4538-8829-FF83FC097D5B}" presName="arrow" presStyleLbl="node1" presStyleIdx="1" presStyleCnt="3"/>
      <dgm:spPr/>
      <dgm:t>
        <a:bodyPr/>
        <a:lstStyle/>
        <a:p>
          <a:endParaRPr lang="de-DE"/>
        </a:p>
      </dgm:t>
    </dgm:pt>
    <dgm:pt modelId="{9E31E6F9-3C8C-4321-9F85-4D49F00BC60A}" type="pres">
      <dgm:prSet presAssocID="{1BCEB5A5-BC8A-4538-8829-FF83FC097D5B}" presName="descendantArrow" presStyleCnt="0"/>
      <dgm:spPr/>
    </dgm:pt>
    <dgm:pt modelId="{0498E31F-E478-4522-BF09-3C6E17710203}" type="pres">
      <dgm:prSet presAssocID="{DE371DA0-2509-4727-A855-C02ACD66DD7F}" presName="childTextArrow" presStyleLbl="fgAccFollowNode1" presStyleIdx="2" presStyleCnt="5">
        <dgm:presLayoutVars>
          <dgm:bulletEnabled val="1"/>
        </dgm:presLayoutVars>
      </dgm:prSet>
      <dgm:spPr/>
      <dgm:t>
        <a:bodyPr/>
        <a:lstStyle/>
        <a:p>
          <a:endParaRPr lang="de-DE"/>
        </a:p>
      </dgm:t>
    </dgm:pt>
    <dgm:pt modelId="{3AF25ACE-B371-406C-BADB-5517EFDBD6C8}" type="pres">
      <dgm:prSet presAssocID="{558B4355-557A-4A39-B9AF-426E63131752}" presName="childTextArrow" presStyleLbl="fgAccFollowNode1" presStyleIdx="3" presStyleCnt="5">
        <dgm:presLayoutVars>
          <dgm:bulletEnabled val="1"/>
        </dgm:presLayoutVars>
      </dgm:prSet>
      <dgm:spPr/>
      <dgm:t>
        <a:bodyPr/>
        <a:lstStyle/>
        <a:p>
          <a:endParaRPr lang="de-DE"/>
        </a:p>
      </dgm:t>
    </dgm:pt>
    <dgm:pt modelId="{8AC7EEF4-AEE9-41F9-9EEE-BA7EA5737FC2}" type="pres">
      <dgm:prSet presAssocID="{CFCCD207-4506-420F-AD87-8EB241E3DD12}" presName="sp" presStyleCnt="0"/>
      <dgm:spPr/>
    </dgm:pt>
    <dgm:pt modelId="{8BFC950E-3222-4806-B712-DE7F5052BC0F}" type="pres">
      <dgm:prSet presAssocID="{E1FBADC8-EB43-4600-B889-72B7A3AB8B41}" presName="arrowAndChildren" presStyleCnt="0"/>
      <dgm:spPr/>
    </dgm:pt>
    <dgm:pt modelId="{868532A6-8E55-4C4E-AD22-64B30570647E}" type="pres">
      <dgm:prSet presAssocID="{E1FBADC8-EB43-4600-B889-72B7A3AB8B41}" presName="parentTextArrow" presStyleLbl="node1" presStyleIdx="1" presStyleCnt="3"/>
      <dgm:spPr/>
      <dgm:t>
        <a:bodyPr/>
        <a:lstStyle/>
        <a:p>
          <a:endParaRPr lang="de-DE"/>
        </a:p>
      </dgm:t>
    </dgm:pt>
    <dgm:pt modelId="{C671DE96-92F2-43A2-9CFB-EAE74F0B2AD5}" type="pres">
      <dgm:prSet presAssocID="{E1FBADC8-EB43-4600-B889-72B7A3AB8B41}" presName="arrow" presStyleLbl="node1" presStyleIdx="2" presStyleCnt="3"/>
      <dgm:spPr/>
      <dgm:t>
        <a:bodyPr/>
        <a:lstStyle/>
        <a:p>
          <a:endParaRPr lang="de-DE"/>
        </a:p>
      </dgm:t>
    </dgm:pt>
    <dgm:pt modelId="{6E1BCB39-DB1B-469D-96F8-8477B0F4C26F}" type="pres">
      <dgm:prSet presAssocID="{E1FBADC8-EB43-4600-B889-72B7A3AB8B41}" presName="descendantArrow" presStyleCnt="0"/>
      <dgm:spPr/>
    </dgm:pt>
    <dgm:pt modelId="{2AE30B27-0691-4E79-9022-AF121B25206A}" type="pres">
      <dgm:prSet presAssocID="{0656744F-4287-47FC-BC06-0CE2CDF98A78}" presName="childTextArrow" presStyleLbl="fgAccFollowNode1" presStyleIdx="4" presStyleCnt="5" custScaleX="91606">
        <dgm:presLayoutVars>
          <dgm:bulletEnabled val="1"/>
        </dgm:presLayoutVars>
      </dgm:prSet>
      <dgm:spPr/>
      <dgm:t>
        <a:bodyPr/>
        <a:lstStyle/>
        <a:p>
          <a:endParaRPr lang="de-DE"/>
        </a:p>
      </dgm:t>
    </dgm:pt>
  </dgm:ptLst>
  <dgm:cxnLst>
    <dgm:cxn modelId="{F1783897-FF9B-4C1E-B124-31A17518FCDE}" type="presOf" srcId="{FB573791-FA3F-4654-9F79-0C0E94D73C85}" destId="{741DD819-EACC-4B88-8FFE-9B25B2CFB325}" srcOrd="0" destOrd="0" presId="urn:microsoft.com/office/officeart/2005/8/layout/process4"/>
    <dgm:cxn modelId="{80446943-54B8-4334-9AD2-C84C55E1A530}" srcId="{5E25EB9E-54F6-40B8-8448-1FF58DFA2F21}" destId="{D521B31C-1D60-4EF6-AA99-DA7C4C62BB5B}" srcOrd="1" destOrd="0" parTransId="{02240F21-1465-44DB-BD40-5EC8D931E526}" sibTransId="{59F1D388-237D-44C1-9984-3AE76891141F}"/>
    <dgm:cxn modelId="{C57286EA-7372-4C02-9DEE-FE652A2ECA69}" srcId="{E1FBADC8-EB43-4600-B889-72B7A3AB8B41}" destId="{0656744F-4287-47FC-BC06-0CE2CDF98A78}" srcOrd="0" destOrd="0" parTransId="{E7F9D8E1-B3B9-4158-82B9-29F71F75D6CB}" sibTransId="{60825797-4856-425A-B29E-67591A3EF42E}"/>
    <dgm:cxn modelId="{F8286DB6-B53A-4F64-857A-19FD907104B2}" type="presOf" srcId="{E1FBADC8-EB43-4600-B889-72B7A3AB8B41}" destId="{C671DE96-92F2-43A2-9CFB-EAE74F0B2AD5}" srcOrd="1" destOrd="0" presId="urn:microsoft.com/office/officeart/2005/8/layout/process4"/>
    <dgm:cxn modelId="{F6E58F0A-C5E1-4FB5-864A-24054739A2C2}" type="presOf" srcId="{DE371DA0-2509-4727-A855-C02ACD66DD7F}" destId="{0498E31F-E478-4522-BF09-3C6E17710203}" srcOrd="0" destOrd="0" presId="urn:microsoft.com/office/officeart/2005/8/layout/process4"/>
    <dgm:cxn modelId="{1285C79E-A899-4B96-8550-0EB9F77615C5}" type="presOf" srcId="{0656744F-4287-47FC-BC06-0CE2CDF98A78}" destId="{2AE30B27-0691-4E79-9022-AF121B25206A}" srcOrd="0" destOrd="0" presId="urn:microsoft.com/office/officeart/2005/8/layout/process4"/>
    <dgm:cxn modelId="{7111328C-41B1-451A-80BE-BE3287B14AEA}" srcId="{5E25EB9E-54F6-40B8-8448-1FF58DFA2F21}" destId="{FB573791-FA3F-4654-9F79-0C0E94D73C85}" srcOrd="0" destOrd="0" parTransId="{5953CDD9-DA8D-4870-BDC7-331B35BE87CE}" sibTransId="{9EE7DCB5-117C-46EB-B270-DD0B0E296928}"/>
    <dgm:cxn modelId="{9593EC6E-A524-41D3-A524-70E859D5BA0D}" type="presOf" srcId="{1BCEB5A5-BC8A-4538-8829-FF83FC097D5B}" destId="{132B1D18-85D1-4C9B-87D1-D2211BBAD69C}" srcOrd="1" destOrd="0" presId="urn:microsoft.com/office/officeart/2005/8/layout/process4"/>
    <dgm:cxn modelId="{A01778E3-0355-4C69-8835-B3F35B39809B}" type="presOf" srcId="{5E25EB9E-54F6-40B8-8448-1FF58DFA2F21}" destId="{C92CF6C1-D030-47A5-ADA9-A6852F1A7B79}" srcOrd="0" destOrd="0" presId="urn:microsoft.com/office/officeart/2005/8/layout/process4"/>
    <dgm:cxn modelId="{31CF52CB-1704-4323-A682-975EADB7EF5C}" srcId="{468ACEFD-7C87-4615-AE5A-37F531262841}" destId="{E1FBADC8-EB43-4600-B889-72B7A3AB8B41}" srcOrd="0" destOrd="0" parTransId="{3302F5C1-F325-4BAB-860D-AE1246B30679}" sibTransId="{CFCCD207-4506-420F-AD87-8EB241E3DD12}"/>
    <dgm:cxn modelId="{8240E506-AFD4-474D-BFA9-7D2BA9E5BE04}" type="presOf" srcId="{1BCEB5A5-BC8A-4538-8829-FF83FC097D5B}" destId="{B0BD0FEF-B1FE-4F21-BC40-BB791DB17A55}" srcOrd="0" destOrd="0" presId="urn:microsoft.com/office/officeart/2005/8/layout/process4"/>
    <dgm:cxn modelId="{DC6D9046-63CF-4B11-AD02-39E0F2BDDFE3}" srcId="{1BCEB5A5-BC8A-4538-8829-FF83FC097D5B}" destId="{DE371DA0-2509-4727-A855-C02ACD66DD7F}" srcOrd="0" destOrd="0" parTransId="{0BEC0700-9C72-45A4-B4D0-5092CCB9F3B6}" sibTransId="{71DA00EB-080F-4B42-8B5C-76B7A16D60D3}"/>
    <dgm:cxn modelId="{E4860751-B4A7-4A1D-91CD-9F28504BFC82}" type="presOf" srcId="{5E25EB9E-54F6-40B8-8448-1FF58DFA2F21}" destId="{D74E662F-D8AA-46B4-9868-BC699E7AAE09}" srcOrd="1" destOrd="0" presId="urn:microsoft.com/office/officeart/2005/8/layout/process4"/>
    <dgm:cxn modelId="{C4C6E754-2381-42F0-B2E6-AC5FC3E53327}" srcId="{468ACEFD-7C87-4615-AE5A-37F531262841}" destId="{1BCEB5A5-BC8A-4538-8829-FF83FC097D5B}" srcOrd="1" destOrd="0" parTransId="{CA63DBCB-68F7-4A0B-9EC4-F76051891D85}" sibTransId="{C8076490-0240-46BD-97EA-FBA51F99B673}"/>
    <dgm:cxn modelId="{C37C2ECB-EDB5-4CE9-988B-80B1DE8F22C9}" srcId="{468ACEFD-7C87-4615-AE5A-37F531262841}" destId="{5E25EB9E-54F6-40B8-8448-1FF58DFA2F21}" srcOrd="2" destOrd="0" parTransId="{522C427F-EBEB-4AD0-8C92-84EEE90BCB7E}" sibTransId="{A4A7B5BD-646B-4081-A3C3-336D5535F725}"/>
    <dgm:cxn modelId="{BB33C570-86B3-4310-86A2-EE57337AE786}" type="presOf" srcId="{468ACEFD-7C87-4615-AE5A-37F531262841}" destId="{75C071DE-958B-45BE-A4BA-18990C891212}" srcOrd="0" destOrd="0" presId="urn:microsoft.com/office/officeart/2005/8/layout/process4"/>
    <dgm:cxn modelId="{36260178-D6E5-4A1F-A149-C2628971FFB8}" type="presOf" srcId="{E1FBADC8-EB43-4600-B889-72B7A3AB8B41}" destId="{868532A6-8E55-4C4E-AD22-64B30570647E}" srcOrd="0" destOrd="0" presId="urn:microsoft.com/office/officeart/2005/8/layout/process4"/>
    <dgm:cxn modelId="{FA433B3E-5897-4C1C-AADE-CC5A1BEC7432}" type="presOf" srcId="{D521B31C-1D60-4EF6-AA99-DA7C4C62BB5B}" destId="{DFB48314-724D-415A-AC7B-66770B652689}" srcOrd="0" destOrd="0" presId="urn:microsoft.com/office/officeart/2005/8/layout/process4"/>
    <dgm:cxn modelId="{5B2BE5BF-003E-4B8A-9E48-576055673BE2}" srcId="{1BCEB5A5-BC8A-4538-8829-FF83FC097D5B}" destId="{558B4355-557A-4A39-B9AF-426E63131752}" srcOrd="1" destOrd="0" parTransId="{FD15A528-9E82-4B75-AAA0-A391B0FEF73A}" sibTransId="{1CFA8BF9-9017-42E8-AF6A-46E1017405DB}"/>
    <dgm:cxn modelId="{C8E1801D-31FC-4724-BA5D-E1ABE5614257}" type="presOf" srcId="{558B4355-557A-4A39-B9AF-426E63131752}" destId="{3AF25ACE-B371-406C-BADB-5517EFDBD6C8}" srcOrd="0" destOrd="0" presId="urn:microsoft.com/office/officeart/2005/8/layout/process4"/>
    <dgm:cxn modelId="{3DAA4166-F7B5-470E-A806-BA406AAC3486}" type="presParOf" srcId="{75C071DE-958B-45BE-A4BA-18990C891212}" destId="{895139C5-6A6C-4EEB-A277-AE5C453D4ACA}" srcOrd="0" destOrd="0" presId="urn:microsoft.com/office/officeart/2005/8/layout/process4"/>
    <dgm:cxn modelId="{636C2D31-E9AC-4222-87F1-8ACDDAB3BF18}" type="presParOf" srcId="{895139C5-6A6C-4EEB-A277-AE5C453D4ACA}" destId="{C92CF6C1-D030-47A5-ADA9-A6852F1A7B79}" srcOrd="0" destOrd="0" presId="urn:microsoft.com/office/officeart/2005/8/layout/process4"/>
    <dgm:cxn modelId="{675B3B9D-4A02-49B9-AED3-47F926C9F6B5}" type="presParOf" srcId="{895139C5-6A6C-4EEB-A277-AE5C453D4ACA}" destId="{D74E662F-D8AA-46B4-9868-BC699E7AAE09}" srcOrd="1" destOrd="0" presId="urn:microsoft.com/office/officeart/2005/8/layout/process4"/>
    <dgm:cxn modelId="{4BCE43CA-C320-4F04-AF0B-381D04BCCB69}" type="presParOf" srcId="{895139C5-6A6C-4EEB-A277-AE5C453D4ACA}" destId="{C61748DE-7545-4483-AA63-38801E1B5921}" srcOrd="2" destOrd="0" presId="urn:microsoft.com/office/officeart/2005/8/layout/process4"/>
    <dgm:cxn modelId="{D4A16534-BED9-47EF-A21A-A55DAD614363}" type="presParOf" srcId="{C61748DE-7545-4483-AA63-38801E1B5921}" destId="{741DD819-EACC-4B88-8FFE-9B25B2CFB325}" srcOrd="0" destOrd="0" presId="urn:microsoft.com/office/officeart/2005/8/layout/process4"/>
    <dgm:cxn modelId="{C2122EA2-69DB-42C4-9D04-5A335A7005F9}" type="presParOf" srcId="{C61748DE-7545-4483-AA63-38801E1B5921}" destId="{DFB48314-724D-415A-AC7B-66770B652689}" srcOrd="1" destOrd="0" presId="urn:microsoft.com/office/officeart/2005/8/layout/process4"/>
    <dgm:cxn modelId="{DCD75AF7-E3B8-41BE-A726-BE2460556CB7}" type="presParOf" srcId="{75C071DE-958B-45BE-A4BA-18990C891212}" destId="{DC1D7531-433B-4E7F-90F2-F357D0CC0F31}" srcOrd="1" destOrd="0" presId="urn:microsoft.com/office/officeart/2005/8/layout/process4"/>
    <dgm:cxn modelId="{222618C9-F383-4E40-9763-5C34F4A0FD5A}" type="presParOf" srcId="{75C071DE-958B-45BE-A4BA-18990C891212}" destId="{B4D942F8-0A58-4DCE-8D77-A8D22E8B6C12}" srcOrd="2" destOrd="0" presId="urn:microsoft.com/office/officeart/2005/8/layout/process4"/>
    <dgm:cxn modelId="{60810A97-53B8-4DE1-A182-F87CD05D22B7}" type="presParOf" srcId="{B4D942F8-0A58-4DCE-8D77-A8D22E8B6C12}" destId="{B0BD0FEF-B1FE-4F21-BC40-BB791DB17A55}" srcOrd="0" destOrd="0" presId="urn:microsoft.com/office/officeart/2005/8/layout/process4"/>
    <dgm:cxn modelId="{5DBE8107-F9B7-42A7-BCAC-C45D786A38F5}" type="presParOf" srcId="{B4D942F8-0A58-4DCE-8D77-A8D22E8B6C12}" destId="{132B1D18-85D1-4C9B-87D1-D2211BBAD69C}" srcOrd="1" destOrd="0" presId="urn:microsoft.com/office/officeart/2005/8/layout/process4"/>
    <dgm:cxn modelId="{565E7B2A-A159-42BE-859F-6BF2B2BFC359}" type="presParOf" srcId="{B4D942F8-0A58-4DCE-8D77-A8D22E8B6C12}" destId="{9E31E6F9-3C8C-4321-9F85-4D49F00BC60A}" srcOrd="2" destOrd="0" presId="urn:microsoft.com/office/officeart/2005/8/layout/process4"/>
    <dgm:cxn modelId="{68DC4EA4-F378-477C-80A1-08673F9B2FCC}" type="presParOf" srcId="{9E31E6F9-3C8C-4321-9F85-4D49F00BC60A}" destId="{0498E31F-E478-4522-BF09-3C6E17710203}" srcOrd="0" destOrd="0" presId="urn:microsoft.com/office/officeart/2005/8/layout/process4"/>
    <dgm:cxn modelId="{B77982EE-C4A8-44A3-8BEA-3652B24917EF}" type="presParOf" srcId="{9E31E6F9-3C8C-4321-9F85-4D49F00BC60A}" destId="{3AF25ACE-B371-406C-BADB-5517EFDBD6C8}" srcOrd="1" destOrd="0" presId="urn:microsoft.com/office/officeart/2005/8/layout/process4"/>
    <dgm:cxn modelId="{207EFC0B-E360-46A1-8AEB-06BCA9DDAAD3}" type="presParOf" srcId="{75C071DE-958B-45BE-A4BA-18990C891212}" destId="{8AC7EEF4-AEE9-41F9-9EEE-BA7EA5737FC2}" srcOrd="3" destOrd="0" presId="urn:microsoft.com/office/officeart/2005/8/layout/process4"/>
    <dgm:cxn modelId="{542E3A58-AD28-45F6-BDCF-50D70C8BFACF}" type="presParOf" srcId="{75C071DE-958B-45BE-A4BA-18990C891212}" destId="{8BFC950E-3222-4806-B712-DE7F5052BC0F}" srcOrd="4" destOrd="0" presId="urn:microsoft.com/office/officeart/2005/8/layout/process4"/>
    <dgm:cxn modelId="{35C32E8B-497A-4A85-9569-CD3E7E7ABB7F}" type="presParOf" srcId="{8BFC950E-3222-4806-B712-DE7F5052BC0F}" destId="{868532A6-8E55-4C4E-AD22-64B30570647E}" srcOrd="0" destOrd="0" presId="urn:microsoft.com/office/officeart/2005/8/layout/process4"/>
    <dgm:cxn modelId="{42E3443B-8E97-438D-A3A3-E1EBBC29D9D8}" type="presParOf" srcId="{8BFC950E-3222-4806-B712-DE7F5052BC0F}" destId="{C671DE96-92F2-43A2-9CFB-EAE74F0B2AD5}" srcOrd="1" destOrd="0" presId="urn:microsoft.com/office/officeart/2005/8/layout/process4"/>
    <dgm:cxn modelId="{8C2A4D10-1018-45A8-8E69-C72100270C3F}" type="presParOf" srcId="{8BFC950E-3222-4806-B712-DE7F5052BC0F}" destId="{6E1BCB39-DB1B-469D-96F8-8477B0F4C26F}" srcOrd="2" destOrd="0" presId="urn:microsoft.com/office/officeart/2005/8/layout/process4"/>
    <dgm:cxn modelId="{7F74D485-E25E-4625-9D8F-26C8B5F36391}" type="presParOf" srcId="{6E1BCB39-DB1B-469D-96F8-8477B0F4C26F}" destId="{2AE30B27-0691-4E79-9022-AF121B25206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E662F-D8AA-46B4-9868-BC699E7AAE09}">
      <dsp:nvSpPr>
        <dsp:cNvPr id="0" name=""/>
        <dsp:cNvSpPr/>
      </dsp:nvSpPr>
      <dsp:spPr>
        <a:xfrm>
          <a:off x="0" y="2640939"/>
          <a:ext cx="6777037" cy="8668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smtClean="0"/>
            <a:t>Strafrechtlich relevante Formen der Gewalt</a:t>
          </a:r>
          <a:endParaRPr lang="de-DE" sz="1600" kern="1200" dirty="0"/>
        </a:p>
      </dsp:txBody>
      <dsp:txXfrm>
        <a:off x="0" y="2640939"/>
        <a:ext cx="6777037" cy="468080"/>
      </dsp:txXfrm>
    </dsp:sp>
    <dsp:sp modelId="{741DD819-EACC-4B88-8FFE-9B25B2CFB325}">
      <dsp:nvSpPr>
        <dsp:cNvPr id="0" name=""/>
        <dsp:cNvSpPr/>
      </dsp:nvSpPr>
      <dsp:spPr>
        <a:xfrm>
          <a:off x="1372" y="3091683"/>
          <a:ext cx="6707252" cy="3987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de-DE" sz="1400" kern="1200" dirty="0" smtClean="0"/>
            <a:t>körperliche, sexualisierte Gewalt  in Bild, Wort und Tat § 176 a, § 180 und ff</a:t>
          </a:r>
          <a:endParaRPr lang="de-DE" sz="1400" kern="1200" dirty="0"/>
        </a:p>
      </dsp:txBody>
      <dsp:txXfrm>
        <a:off x="1372" y="3091683"/>
        <a:ext cx="6707252" cy="398735"/>
      </dsp:txXfrm>
    </dsp:sp>
    <dsp:sp modelId="{DFB48314-724D-415A-AC7B-66770B652689}">
      <dsp:nvSpPr>
        <dsp:cNvPr id="0" name=""/>
        <dsp:cNvSpPr/>
      </dsp:nvSpPr>
      <dsp:spPr>
        <a:xfrm flipH="1">
          <a:off x="6708624" y="3091683"/>
          <a:ext cx="67040" cy="3987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endParaRPr lang="de-DE" sz="1400" kern="1200" dirty="0"/>
        </a:p>
      </dsp:txBody>
      <dsp:txXfrm>
        <a:off x="6708624" y="3091683"/>
        <a:ext cx="67040" cy="398735"/>
      </dsp:txXfrm>
    </dsp:sp>
    <dsp:sp modelId="{132B1D18-85D1-4C9B-87D1-D2211BBAD69C}">
      <dsp:nvSpPr>
        <dsp:cNvPr id="0" name=""/>
        <dsp:cNvSpPr/>
      </dsp:nvSpPr>
      <dsp:spPr>
        <a:xfrm rot="10800000">
          <a:off x="0" y="1320779"/>
          <a:ext cx="6777037" cy="1333161"/>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kern="1200" dirty="0" smtClean="0"/>
            <a:t>Übergriffe als Ausdruck unzureichenden Respekts</a:t>
          </a:r>
          <a:endParaRPr lang="de-DE" sz="1600" kern="1200" dirty="0"/>
        </a:p>
      </dsp:txBody>
      <dsp:txXfrm rot="-10800000">
        <a:off x="0" y="1320779"/>
        <a:ext cx="6777037" cy="467939"/>
      </dsp:txXfrm>
    </dsp:sp>
    <dsp:sp modelId="{0498E31F-E478-4522-BF09-3C6E17710203}">
      <dsp:nvSpPr>
        <dsp:cNvPr id="0" name=""/>
        <dsp:cNvSpPr/>
      </dsp:nvSpPr>
      <dsp:spPr>
        <a:xfrm>
          <a:off x="0" y="1788719"/>
          <a:ext cx="3388518" cy="39861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de-DE" sz="1400" kern="1200" dirty="0" smtClean="0"/>
            <a:t>unangemessene Sprache</a:t>
          </a:r>
          <a:endParaRPr lang="de-DE" sz="1400" kern="1200" dirty="0"/>
        </a:p>
      </dsp:txBody>
      <dsp:txXfrm>
        <a:off x="0" y="1788719"/>
        <a:ext cx="3388518" cy="398615"/>
      </dsp:txXfrm>
    </dsp:sp>
    <dsp:sp modelId="{3AF25ACE-B371-406C-BADB-5517EFDBD6C8}">
      <dsp:nvSpPr>
        <dsp:cNvPr id="0" name=""/>
        <dsp:cNvSpPr/>
      </dsp:nvSpPr>
      <dsp:spPr>
        <a:xfrm>
          <a:off x="3388518" y="1788719"/>
          <a:ext cx="3388518" cy="39861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de-DE" sz="1400" kern="1200" dirty="0" smtClean="0"/>
            <a:t>unangemessene Berührungen</a:t>
          </a:r>
          <a:endParaRPr lang="de-DE" sz="1400" kern="1200" dirty="0"/>
        </a:p>
      </dsp:txBody>
      <dsp:txXfrm>
        <a:off x="3388518" y="1788719"/>
        <a:ext cx="3388518" cy="398615"/>
      </dsp:txXfrm>
    </dsp:sp>
    <dsp:sp modelId="{C671DE96-92F2-43A2-9CFB-EAE74F0B2AD5}">
      <dsp:nvSpPr>
        <dsp:cNvPr id="0" name=""/>
        <dsp:cNvSpPr/>
      </dsp:nvSpPr>
      <dsp:spPr>
        <a:xfrm rot="10800000">
          <a:off x="0" y="620"/>
          <a:ext cx="6777037" cy="1333161"/>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de-DE" sz="2800" kern="1200" dirty="0" smtClean="0"/>
            <a:t>Unabsichtliche Grenzverletzungen</a:t>
          </a:r>
          <a:endParaRPr lang="de-DE" sz="2800" kern="1200" dirty="0"/>
        </a:p>
      </dsp:txBody>
      <dsp:txXfrm rot="-10800000">
        <a:off x="0" y="620"/>
        <a:ext cx="6777037" cy="467939"/>
      </dsp:txXfrm>
    </dsp:sp>
    <dsp:sp modelId="{2AE30B27-0691-4E79-9022-AF121B25206A}">
      <dsp:nvSpPr>
        <dsp:cNvPr id="0" name=""/>
        <dsp:cNvSpPr/>
      </dsp:nvSpPr>
      <dsp:spPr>
        <a:xfrm>
          <a:off x="284432" y="468559"/>
          <a:ext cx="6208172" cy="39861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de-DE" sz="1400" kern="1200" dirty="0" smtClean="0"/>
            <a:t>Witze, Bemerkungen, Gesten, Themen …</a:t>
          </a:r>
          <a:endParaRPr lang="de-DE" sz="1400" kern="1200" dirty="0"/>
        </a:p>
      </dsp:txBody>
      <dsp:txXfrm>
        <a:off x="284432" y="468559"/>
        <a:ext cx="6208172" cy="3986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8441D-36F8-4DF0-A0E4-5AD567543928}" type="datetimeFigureOut">
              <a:rPr lang="de-DE" smtClean="0"/>
              <a:t>11.07.2018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48C5C-CFBA-4C16-ABDB-C59322397903}" type="slidenum">
              <a:rPr lang="de-DE" smtClean="0"/>
              <a:t>‹Nr.›</a:t>
            </a:fld>
            <a:endParaRPr lang="de-DE"/>
          </a:p>
        </p:txBody>
      </p:sp>
    </p:spTree>
    <p:extLst>
      <p:ext uri="{BB962C8B-B14F-4D97-AF65-F5344CB8AC3E}">
        <p14:creationId xmlns:p14="http://schemas.microsoft.com/office/powerpoint/2010/main" val="125418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148C5C-CFBA-4C16-ABDB-C59322397903}" type="slidenum">
              <a:rPr lang="de-DE" smtClean="0"/>
              <a:t>1</a:t>
            </a:fld>
            <a:endParaRPr lang="de-DE"/>
          </a:p>
        </p:txBody>
      </p:sp>
    </p:spTree>
    <p:extLst>
      <p:ext uri="{BB962C8B-B14F-4D97-AF65-F5344CB8AC3E}">
        <p14:creationId xmlns:p14="http://schemas.microsoft.com/office/powerpoint/2010/main" val="4246947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Arbeitshilfe der evangelischen Jugendhilfe Hochdorf e.V. hat „destruktive“ Haltungen formuliert, die mit hoher Wahrscheinlichkeit eine konstruktive Fehlerkultur </a:t>
            </a:r>
            <a:r>
              <a:rPr lang="de-DE" u="sng" dirty="0"/>
              <a:t>verhindern:</a:t>
            </a:r>
            <a:r>
              <a:rPr lang="de-DE" dirty="0"/>
              <a:t> </a:t>
            </a:r>
            <a:endParaRPr lang="de-DE" i="1" dirty="0"/>
          </a:p>
          <a:p>
            <a:pPr lvl="0"/>
            <a:r>
              <a:rPr lang="de-DE" i="1" dirty="0"/>
              <a:t>Fehler dürfen nicht passieren und sind unverzeihlich</a:t>
            </a:r>
          </a:p>
          <a:p>
            <a:pPr lvl="0"/>
            <a:r>
              <a:rPr lang="de-DE" i="1" dirty="0"/>
              <a:t>einmal gemachte Fehler sind für immer ein Makel</a:t>
            </a:r>
          </a:p>
          <a:p>
            <a:pPr lvl="0"/>
            <a:r>
              <a:rPr lang="de-DE" i="1" dirty="0"/>
              <a:t>Fehler sind unprofessionell und werden grundsätzlich tabuisiert</a:t>
            </a:r>
          </a:p>
          <a:p>
            <a:pPr lvl="0"/>
            <a:r>
              <a:rPr lang="de-DE" i="1" dirty="0"/>
              <a:t>Negieren der eigenen Anteile am Fehlverhalten</a:t>
            </a:r>
          </a:p>
          <a:p>
            <a:pPr lvl="0"/>
            <a:r>
              <a:rPr lang="de-DE" i="1" dirty="0"/>
              <a:t>Über Fehler redet Mann/Frau grundsätzlich nie im Team </a:t>
            </a:r>
          </a:p>
          <a:p>
            <a:pPr lvl="0"/>
            <a:r>
              <a:rPr lang="de-DE" i="1" dirty="0"/>
              <a:t>Fehlverhalten wird in der Fachberatung verschwiegen.</a:t>
            </a:r>
          </a:p>
          <a:p>
            <a:r>
              <a:rPr lang="de-DE" dirty="0"/>
              <a:t>Hochdorf, evangelische Jugendhilfe im Kreis Ludwigsburg e.V. (Hrsg.) „Und wenn es doch passiert …“ Fehlverhalten von Fachkräften in der Jugendhilfe. Ergebnisse eines institutionellen Lernprozesses. Arbeitshilfe. </a:t>
            </a:r>
            <a:r>
              <a:rPr lang="de-DE" dirty="0" err="1"/>
              <a:t>Remseck</a:t>
            </a:r>
            <a:r>
              <a:rPr lang="de-DE" dirty="0"/>
              <a:t> am Neckar 2010, S. </a:t>
            </a:r>
            <a:r>
              <a:rPr lang="de-DE" dirty="0" smtClean="0"/>
              <a:t>68</a:t>
            </a:r>
          </a:p>
          <a:p>
            <a:endParaRPr lang="de-DE" dirty="0"/>
          </a:p>
          <a:p>
            <a:r>
              <a:rPr lang="de-DE" dirty="0" smtClean="0"/>
              <a:t>Beschwerden sind Dialog</a:t>
            </a:r>
          </a:p>
          <a:p>
            <a:r>
              <a:rPr lang="de-DE" dirty="0" smtClean="0"/>
              <a:t>„Beratungsstellen </a:t>
            </a:r>
            <a:r>
              <a:rPr lang="de-DE" dirty="0" smtClean="0"/>
              <a:t>als lernende </a:t>
            </a:r>
            <a:r>
              <a:rPr lang="de-DE" dirty="0" smtClean="0"/>
              <a:t>Organisationen“ </a:t>
            </a:r>
            <a:r>
              <a:rPr lang="de-DE" dirty="0" smtClean="0"/>
              <a:t>(</a:t>
            </a:r>
            <a:r>
              <a:rPr lang="de-DE" dirty="0" err="1" smtClean="0"/>
              <a:t>ekful</a:t>
            </a:r>
            <a:r>
              <a:rPr lang="de-DE" dirty="0" smtClean="0"/>
              <a:t>)</a:t>
            </a:r>
            <a:endParaRPr lang="de-DE" dirty="0"/>
          </a:p>
          <a:p>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10</a:t>
            </a:fld>
            <a:endParaRPr lang="de-DE"/>
          </a:p>
        </p:txBody>
      </p:sp>
    </p:spTree>
    <p:extLst>
      <p:ext uri="{BB962C8B-B14F-4D97-AF65-F5344CB8AC3E}">
        <p14:creationId xmlns:p14="http://schemas.microsoft.com/office/powerpoint/2010/main" val="1777731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Risikoanalyse muss jede Einrichtung für sich selbst und ihre speziellen Verhältnisse durchführen</a:t>
            </a:r>
            <a:endParaRPr lang="de-DE" dirty="0"/>
          </a:p>
          <a:p>
            <a:endParaRPr lang="de-DE" dirty="0" smtClean="0"/>
          </a:p>
          <a:p>
            <a:r>
              <a:rPr lang="de-DE" dirty="0" smtClean="0"/>
              <a:t>Größte Hürde war 1:1 Situationen, hier bleibt Spannungsfeld bestehen, das lässt sich nicht komplett lösen</a:t>
            </a:r>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11</a:t>
            </a:fld>
            <a:endParaRPr lang="de-DE"/>
          </a:p>
        </p:txBody>
      </p:sp>
    </p:spTree>
    <p:extLst>
      <p:ext uri="{BB962C8B-B14F-4D97-AF65-F5344CB8AC3E}">
        <p14:creationId xmlns:p14="http://schemas.microsoft.com/office/powerpoint/2010/main" val="2025091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Achtsamkeit in der Personalführung mit MA (Belastungen, Umgang Nähe-Distanz)</a:t>
            </a:r>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12</a:t>
            </a:fld>
            <a:endParaRPr lang="de-DE"/>
          </a:p>
        </p:txBody>
      </p:sp>
    </p:spTree>
    <p:extLst>
      <p:ext uri="{BB962C8B-B14F-4D97-AF65-F5344CB8AC3E}">
        <p14:creationId xmlns:p14="http://schemas.microsoft.com/office/powerpoint/2010/main" val="282020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148C5C-CFBA-4C16-ABDB-C59322397903}" type="slidenum">
              <a:rPr lang="de-DE" smtClean="0"/>
              <a:t>13</a:t>
            </a:fld>
            <a:endParaRPr lang="de-DE"/>
          </a:p>
        </p:txBody>
      </p:sp>
    </p:spTree>
    <p:extLst>
      <p:ext uri="{BB962C8B-B14F-4D97-AF65-F5344CB8AC3E}">
        <p14:creationId xmlns:p14="http://schemas.microsoft.com/office/powerpoint/2010/main" val="291779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148C5C-CFBA-4C16-ABDB-C59322397903}" type="slidenum">
              <a:rPr lang="de-DE" smtClean="0"/>
              <a:t>14</a:t>
            </a:fld>
            <a:endParaRPr lang="de-DE"/>
          </a:p>
        </p:txBody>
      </p:sp>
    </p:spTree>
    <p:extLst>
      <p:ext uri="{BB962C8B-B14F-4D97-AF65-F5344CB8AC3E}">
        <p14:creationId xmlns:p14="http://schemas.microsoft.com/office/powerpoint/2010/main" val="405630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148C5C-CFBA-4C16-ABDB-C59322397903}" type="slidenum">
              <a:rPr lang="de-DE" smtClean="0"/>
              <a:t>15</a:t>
            </a:fld>
            <a:endParaRPr lang="de-DE"/>
          </a:p>
        </p:txBody>
      </p:sp>
    </p:spTree>
    <p:extLst>
      <p:ext uri="{BB962C8B-B14F-4D97-AF65-F5344CB8AC3E}">
        <p14:creationId xmlns:p14="http://schemas.microsoft.com/office/powerpoint/2010/main" val="216977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148C5C-CFBA-4C16-ABDB-C59322397903}" type="slidenum">
              <a:rPr lang="de-DE" smtClean="0"/>
              <a:t>16</a:t>
            </a:fld>
            <a:endParaRPr lang="de-DE"/>
          </a:p>
        </p:txBody>
      </p:sp>
    </p:spTree>
    <p:extLst>
      <p:ext uri="{BB962C8B-B14F-4D97-AF65-F5344CB8AC3E}">
        <p14:creationId xmlns:p14="http://schemas.microsoft.com/office/powerpoint/2010/main" val="3459797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Dieser Punkt ist bei uns noch offen. Zwei Probleme:</a:t>
            </a:r>
          </a:p>
          <a:p>
            <a:endParaRPr lang="de-DE" dirty="0"/>
          </a:p>
          <a:p>
            <a:pPr marL="228600" indent="-228600">
              <a:buFont typeface="+mj-lt"/>
              <a:buAutoNum type="arabicPeriod"/>
            </a:pPr>
            <a:r>
              <a:rPr lang="de-DE" dirty="0" smtClean="0"/>
              <a:t>Wie Kinder informieren, ohne Angst zu erzeugen? Nahe Hilfe und Unterstützung?</a:t>
            </a:r>
          </a:p>
          <a:p>
            <a:pPr marL="228600" indent="-228600">
              <a:buFont typeface="+mj-lt"/>
              <a:buAutoNum type="arabicPeriod"/>
            </a:pPr>
            <a:r>
              <a:rPr lang="de-DE" dirty="0" smtClean="0"/>
              <a:t>Erwachsene: dto. und </a:t>
            </a:r>
            <a:r>
              <a:rPr lang="de-DE" dirty="0" err="1" smtClean="0"/>
              <a:t>Z.hang</a:t>
            </a:r>
            <a:r>
              <a:rPr lang="de-DE" dirty="0" smtClean="0"/>
              <a:t> mit EU Datenschutz abwarten</a:t>
            </a:r>
          </a:p>
          <a:p>
            <a:pPr marL="228600" indent="-228600">
              <a:buFont typeface="+mj-lt"/>
              <a:buAutoNum type="arabicPeriod"/>
            </a:pPr>
            <a:endParaRPr lang="de-DE" dirty="0"/>
          </a:p>
          <a:p>
            <a:pPr marL="228600" indent="-228600">
              <a:buFont typeface="+mj-lt"/>
              <a:buAutoNum type="arabicPeriod"/>
            </a:pPr>
            <a:r>
              <a:rPr lang="de-DE" dirty="0" smtClean="0"/>
              <a:t>Probleme auch mit Partizipation bei wechselnder Kundschaft, die i. G. zur stationären Jugendhilfe, ja den „exklusiven“ Zugang (ohne andere) nur für einen gewissen </a:t>
            </a:r>
            <a:r>
              <a:rPr lang="de-DE" dirty="0"/>
              <a:t>Z</a:t>
            </a:r>
            <a:r>
              <a:rPr lang="de-DE" dirty="0" smtClean="0"/>
              <a:t>eitraum möchte.</a:t>
            </a:r>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17</a:t>
            </a:fld>
            <a:endParaRPr lang="de-DE"/>
          </a:p>
        </p:txBody>
      </p:sp>
    </p:spTree>
    <p:extLst>
      <p:ext uri="{BB962C8B-B14F-4D97-AF65-F5344CB8AC3E}">
        <p14:creationId xmlns:p14="http://schemas.microsoft.com/office/powerpoint/2010/main" val="415341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148C5C-CFBA-4C16-ABDB-C59322397903}" type="slidenum">
              <a:rPr lang="de-DE" smtClean="0"/>
              <a:t>18</a:t>
            </a:fld>
            <a:endParaRPr lang="de-DE"/>
          </a:p>
        </p:txBody>
      </p:sp>
    </p:spTree>
    <p:extLst>
      <p:ext uri="{BB962C8B-B14F-4D97-AF65-F5344CB8AC3E}">
        <p14:creationId xmlns:p14="http://schemas.microsoft.com/office/powerpoint/2010/main" val="232258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148C5C-CFBA-4C16-ABDB-C59322397903}" type="slidenum">
              <a:rPr lang="de-DE" smtClean="0"/>
              <a:t>2</a:t>
            </a:fld>
            <a:endParaRPr lang="de-DE"/>
          </a:p>
        </p:txBody>
      </p:sp>
    </p:spTree>
    <p:extLst>
      <p:ext uri="{BB962C8B-B14F-4D97-AF65-F5344CB8AC3E}">
        <p14:creationId xmlns:p14="http://schemas.microsoft.com/office/powerpoint/2010/main" val="218546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96975" y="684213"/>
            <a:ext cx="4572000" cy="3429000"/>
          </a:xfrm>
        </p:spPr>
      </p:sp>
      <p:sp>
        <p:nvSpPr>
          <p:cNvPr id="3" name="Notizenplatzhalter 2"/>
          <p:cNvSpPr>
            <a:spLocks noGrp="1"/>
          </p:cNvSpPr>
          <p:nvPr>
            <p:ph type="body" idx="1"/>
          </p:nvPr>
        </p:nvSpPr>
        <p:spPr/>
        <p:txBody>
          <a:bodyPr/>
          <a:lstStyle/>
          <a:p>
            <a:r>
              <a:rPr lang="de-DE" dirty="0" smtClean="0"/>
              <a:t>Mythen:</a:t>
            </a:r>
          </a:p>
          <a:p>
            <a:r>
              <a:rPr lang="de-DE" dirty="0" smtClean="0"/>
              <a:t>keine Frauen, keine Sozialpädagogen, keine </a:t>
            </a:r>
            <a:r>
              <a:rPr lang="de-DE" dirty="0" err="1" smtClean="0"/>
              <a:t>BeraterInnen</a:t>
            </a:r>
            <a:r>
              <a:rPr lang="de-DE" dirty="0" smtClean="0"/>
              <a:t>….</a:t>
            </a:r>
          </a:p>
          <a:p>
            <a:r>
              <a:rPr lang="de-DE" dirty="0" smtClean="0"/>
              <a:t>im Gegenteil: wir haben die besten Ausgangsbedingungen mit 1:1 Kontakten, teilweise Kindern mit Vorerfahrungen, bereits missbrauchten Kindern, Machtverhältnissen und Abhängigkeiten</a:t>
            </a:r>
          </a:p>
          <a:p>
            <a:r>
              <a:rPr lang="de-DE" dirty="0" smtClean="0"/>
              <a:t>Mittlerweile Standardwissen in der Jugendhilfe, dass in Institutionen Missbrauch geschieht: Kinder untereinander, Erwachsene an Kindern, aber auch in Arbeitsverhältnissen</a:t>
            </a:r>
          </a:p>
          <a:p>
            <a:r>
              <a:rPr lang="de-DE" dirty="0" smtClean="0"/>
              <a:t>Beispiele: Niedersachsen Beratungsstelle, Kinderschutzbund, Praktikantin erzählt vom Ausbilder einer stationären Jugendhilfe, Mitarbeiter im Heim sexualisierte Witze, Machtmissbrauch in eigener </a:t>
            </a:r>
            <a:r>
              <a:rPr lang="de-DE" dirty="0" smtClean="0"/>
              <a:t>Beratungseinrichtung</a:t>
            </a:r>
          </a:p>
          <a:p>
            <a:endParaRPr lang="de-DE" dirty="0"/>
          </a:p>
          <a:p>
            <a:r>
              <a:rPr lang="de-DE" dirty="0" smtClean="0"/>
              <a:t>Angrenzende Themen:</a:t>
            </a:r>
          </a:p>
          <a:p>
            <a:r>
              <a:rPr lang="de-DE" dirty="0" smtClean="0"/>
              <a:t>Machtmissbrauch Leitung _MA</a:t>
            </a:r>
          </a:p>
          <a:p>
            <a:r>
              <a:rPr lang="de-DE" dirty="0" smtClean="0"/>
              <a:t>wie werden „peinliche“ Themen angesprochen</a:t>
            </a:r>
          </a:p>
          <a:p>
            <a:r>
              <a:rPr lang="de-DE" dirty="0" smtClean="0"/>
              <a:t>Vulnerabilität von Klientinnen, Vorerfahrungen mit sex. </a:t>
            </a:r>
            <a:r>
              <a:rPr lang="de-DE" dirty="0" err="1" smtClean="0"/>
              <a:t>Missbr</a:t>
            </a:r>
            <a:r>
              <a:rPr lang="de-DE" dirty="0" smtClean="0"/>
              <a:t>.</a:t>
            </a:r>
          </a:p>
          <a:p>
            <a:r>
              <a:rPr lang="de-DE" dirty="0"/>
              <a:t>Randbereiche: wie ist es mit dem Machtverhältnis Klienten – Berater und zwischen Teammitgliederinnen und Teamchef </a:t>
            </a:r>
            <a:r>
              <a:rPr lang="de-DE" dirty="0" smtClean="0"/>
              <a:t>–wie </a:t>
            </a:r>
            <a:r>
              <a:rPr lang="de-DE" dirty="0"/>
              <a:t>gut funktioniert ein Beschwerdemanagement tatsächlich und wann werden wieso alle Augen zugedrückt?</a:t>
            </a:r>
          </a:p>
          <a:p>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3</a:t>
            </a:fld>
            <a:endParaRPr lang="de-DE"/>
          </a:p>
        </p:txBody>
      </p:sp>
    </p:spTree>
    <p:extLst>
      <p:ext uri="{BB962C8B-B14F-4D97-AF65-F5344CB8AC3E}">
        <p14:creationId xmlns:p14="http://schemas.microsoft.com/office/powerpoint/2010/main" val="20360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Schutzkonzept </a:t>
            </a:r>
            <a:r>
              <a:rPr lang="de-DE" dirty="0" smtClean="0"/>
              <a:t>ist jetzt Teil der Konzeption. Die Konzeption liegt noch </a:t>
            </a:r>
            <a:r>
              <a:rPr lang="de-DE" dirty="0" smtClean="0"/>
              <a:t>zur </a:t>
            </a:r>
            <a:r>
              <a:rPr lang="de-DE" dirty="0"/>
              <a:t>G</a:t>
            </a:r>
            <a:r>
              <a:rPr lang="de-DE" dirty="0" smtClean="0"/>
              <a:t>enehmigung, </a:t>
            </a:r>
            <a:r>
              <a:rPr lang="de-DE" dirty="0" smtClean="0"/>
              <a:t>deswegen keine </a:t>
            </a:r>
            <a:r>
              <a:rPr lang="de-DE" dirty="0" smtClean="0"/>
              <a:t>Papiere, </a:t>
            </a:r>
            <a:r>
              <a:rPr lang="de-DE" dirty="0" smtClean="0"/>
              <a:t>aber entspricht auch der </a:t>
            </a:r>
            <a:r>
              <a:rPr lang="de-DE" dirty="0" smtClean="0"/>
              <a:t>Philosophie vgl. Bild vom </a:t>
            </a:r>
            <a:r>
              <a:rPr lang="de-DE" dirty="0"/>
              <a:t>R</a:t>
            </a:r>
            <a:r>
              <a:rPr lang="de-DE" dirty="0" smtClean="0"/>
              <a:t>eiseführer statt selbst auf </a:t>
            </a:r>
            <a:r>
              <a:rPr lang="de-DE" dirty="0"/>
              <a:t>Reisen </a:t>
            </a:r>
            <a:r>
              <a:rPr lang="de-DE" dirty="0" smtClean="0"/>
              <a:t>gehen, sozusagen </a:t>
            </a:r>
            <a:r>
              <a:rPr lang="de-DE" dirty="0"/>
              <a:t>unsere Wegbeschreibung</a:t>
            </a:r>
          </a:p>
          <a:p>
            <a:endParaRPr lang="de-DE" dirty="0" smtClean="0"/>
          </a:p>
          <a:p>
            <a:endParaRPr lang="de-DE" dirty="0"/>
          </a:p>
          <a:p>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4</a:t>
            </a:fld>
            <a:endParaRPr lang="de-DE"/>
          </a:p>
        </p:txBody>
      </p:sp>
    </p:spTree>
    <p:extLst>
      <p:ext uri="{BB962C8B-B14F-4D97-AF65-F5344CB8AC3E}">
        <p14:creationId xmlns:p14="http://schemas.microsoft.com/office/powerpoint/2010/main" val="181793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Abfrage, wer von den Kollegen hilft bei der Umsetzung von Schutzkonzepten? Wer hat ein eigenes Schutzkonzept?</a:t>
            </a:r>
          </a:p>
          <a:p>
            <a:endParaRPr lang="de-DE" dirty="0"/>
          </a:p>
          <a:p>
            <a:r>
              <a:rPr lang="de-DE" dirty="0"/>
              <a:t>Ausgangslage: Überarbeiten der Konzeptionen, MA, der Fachberatungsausbildung bei </a:t>
            </a:r>
            <a:r>
              <a:rPr lang="de-DE" dirty="0" err="1"/>
              <a:t>Pfiffigunde</a:t>
            </a:r>
            <a:r>
              <a:rPr lang="de-DE" dirty="0"/>
              <a:t>, eigene Beratungstätigkeit für Schulen in katholischer Trägerschaft, die Schutzkonzepte machen</a:t>
            </a:r>
          </a:p>
          <a:p>
            <a:r>
              <a:rPr lang="de-DE" dirty="0"/>
              <a:t>Wir haben uns gefragt:</a:t>
            </a:r>
          </a:p>
          <a:p>
            <a:endParaRPr lang="de-DE" dirty="0"/>
          </a:p>
          <a:p>
            <a:r>
              <a:rPr lang="de-DE" dirty="0"/>
              <a:t> wir können wir gut mit der 1:1 Situation, die sich aus vielen Beratungen ergeben und ein Bestandteil unserer vertraulichen Arbeit ist, umgehen? Schutz des Intimsphäre kann auch perfekten Schutz bieten, um Missbrauchshandlungen zu begehen.</a:t>
            </a:r>
          </a:p>
          <a:p>
            <a:endParaRPr lang="de-DE" dirty="0"/>
          </a:p>
          <a:p>
            <a:r>
              <a:rPr lang="de-DE" dirty="0"/>
              <a:t>Wie mit einer „gesunden Körperlichkeit“ zwischen Klienten und </a:t>
            </a:r>
            <a:r>
              <a:rPr lang="de-DE" dirty="0" err="1"/>
              <a:t>BeraterIn</a:t>
            </a:r>
            <a:r>
              <a:rPr lang="de-DE" dirty="0"/>
              <a:t>? Braucht es körperliche Zuwendung?</a:t>
            </a:r>
          </a:p>
          <a:p>
            <a:endParaRPr lang="de-DE" dirty="0" smtClean="0"/>
          </a:p>
          <a:p>
            <a:r>
              <a:rPr lang="de-DE" dirty="0" smtClean="0"/>
              <a:t>Wo gibt es verschriftlichte Regeln, wo unausgesprochene Regeln? Fehlende Transparenz gegenüber Klienten… Kindern?</a:t>
            </a:r>
          </a:p>
          <a:p>
            <a:endParaRPr lang="de-DE" dirty="0"/>
          </a:p>
          <a:p>
            <a:r>
              <a:rPr lang="de-DE" dirty="0" smtClean="0"/>
              <a:t>Weitergabe an neue MA? </a:t>
            </a:r>
            <a:r>
              <a:rPr lang="de-DE" dirty="0" err="1" smtClean="0"/>
              <a:t>Praktimanten</a:t>
            </a:r>
            <a:r>
              <a:rPr lang="de-DE" dirty="0" smtClean="0"/>
              <a:t>?</a:t>
            </a:r>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5</a:t>
            </a:fld>
            <a:endParaRPr lang="de-DE"/>
          </a:p>
        </p:txBody>
      </p:sp>
    </p:spTree>
    <p:extLst>
      <p:ext uri="{BB962C8B-B14F-4D97-AF65-F5344CB8AC3E}">
        <p14:creationId xmlns:p14="http://schemas.microsoft.com/office/powerpoint/2010/main" val="117539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6</a:t>
            </a:fld>
            <a:endParaRPr lang="de-DE"/>
          </a:p>
        </p:txBody>
      </p:sp>
    </p:spTree>
    <p:extLst>
      <p:ext uri="{BB962C8B-B14F-4D97-AF65-F5344CB8AC3E}">
        <p14:creationId xmlns:p14="http://schemas.microsoft.com/office/powerpoint/2010/main" val="167268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gibt sehr gute Vorlagen und Anregungen, aber ich plädiere dringend dafür den Prozess im Team auch stattfinden zu lassen. Papier ist geduldig und ersetzt die Diskussion nicht, die notwendig ist, eine bestimmte Haltung zu entwickeln</a:t>
            </a:r>
          </a:p>
          <a:p>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7</a:t>
            </a:fld>
            <a:endParaRPr lang="de-DE"/>
          </a:p>
        </p:txBody>
      </p:sp>
    </p:spTree>
    <p:extLst>
      <p:ext uri="{BB962C8B-B14F-4D97-AF65-F5344CB8AC3E}">
        <p14:creationId xmlns:p14="http://schemas.microsoft.com/office/powerpoint/2010/main" val="15986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Zunächst Vorüberlegungen und Diskussionen im regulären </a:t>
            </a:r>
            <a:r>
              <a:rPr lang="de-DE" dirty="0" err="1" smtClean="0"/>
              <a:t>team</a:t>
            </a:r>
            <a:endParaRPr lang="de-DE" dirty="0" smtClean="0"/>
          </a:p>
          <a:p>
            <a:endParaRPr lang="de-DE" dirty="0"/>
          </a:p>
          <a:p>
            <a:r>
              <a:rPr lang="de-DE" dirty="0" err="1" smtClean="0"/>
              <a:t>Teamtag</a:t>
            </a:r>
            <a:r>
              <a:rPr lang="de-DE" dirty="0" smtClean="0"/>
              <a:t> mit externer Begleitung</a:t>
            </a:r>
          </a:p>
          <a:p>
            <a:endParaRPr lang="de-DE" dirty="0" smtClean="0"/>
          </a:p>
          <a:p>
            <a:r>
              <a:rPr lang="de-DE" dirty="0" smtClean="0"/>
              <a:t>Aufteilung in Unterarbeitsgruppen</a:t>
            </a:r>
          </a:p>
          <a:p>
            <a:endParaRPr lang="de-DE" dirty="0"/>
          </a:p>
          <a:p>
            <a:r>
              <a:rPr lang="de-DE" dirty="0" smtClean="0"/>
              <a:t>Formulierung von Verhaltenskodex und Ergebnissen des Teamtages durch MA in seiner Hausarbeit</a:t>
            </a:r>
          </a:p>
          <a:p>
            <a:endParaRPr lang="de-DE" dirty="0"/>
          </a:p>
          <a:p>
            <a:r>
              <a:rPr lang="de-DE" dirty="0" smtClean="0"/>
              <a:t>Auftrag an </a:t>
            </a:r>
            <a:r>
              <a:rPr lang="de-DE" dirty="0"/>
              <a:t>L</a:t>
            </a:r>
            <a:r>
              <a:rPr lang="de-DE" dirty="0" smtClean="0"/>
              <a:t>eitung zur Einarbeitung in die neue Konzeption und Absprachen mit dem Haus</a:t>
            </a:r>
          </a:p>
          <a:p>
            <a:endParaRPr lang="de-DE" dirty="0"/>
          </a:p>
          <a:p>
            <a:r>
              <a:rPr lang="de-DE" sz="1600" b="1" dirty="0" smtClean="0"/>
              <a:t>noch offen:</a:t>
            </a:r>
          </a:p>
          <a:p>
            <a:r>
              <a:rPr lang="de-DE" dirty="0" smtClean="0"/>
              <a:t>Partizipationswege </a:t>
            </a:r>
            <a:r>
              <a:rPr lang="de-DE" dirty="0" smtClean="0"/>
              <a:t>im Zusammenhang mit </a:t>
            </a:r>
            <a:r>
              <a:rPr lang="de-DE" dirty="0"/>
              <a:t>V</a:t>
            </a:r>
            <a:r>
              <a:rPr lang="de-DE" dirty="0" smtClean="0"/>
              <a:t>eränderung vom Anmeldeverfahren</a:t>
            </a:r>
          </a:p>
          <a:p>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8</a:t>
            </a:fld>
            <a:endParaRPr lang="de-DE"/>
          </a:p>
        </p:txBody>
      </p:sp>
    </p:spTree>
    <p:extLst>
      <p:ext uri="{BB962C8B-B14F-4D97-AF65-F5344CB8AC3E}">
        <p14:creationId xmlns:p14="http://schemas.microsoft.com/office/powerpoint/2010/main" val="148775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Eigene Beispiele:</a:t>
            </a:r>
          </a:p>
          <a:p>
            <a:endParaRPr lang="de-DE" dirty="0"/>
          </a:p>
          <a:p>
            <a:r>
              <a:rPr lang="de-DE" dirty="0" smtClean="0"/>
              <a:t>zu 1.) witzige Bemerkungen von den Frauen im Team, die für die Männer im Team nicht in Ordnung waren; körperliche Berührungen z . B. </a:t>
            </a:r>
            <a:r>
              <a:rPr lang="de-DE" dirty="0" smtClean="0"/>
              <a:t>Trost, Unterschied zu Punkt 2.) eher allgemein und nicht auf ein spezielles Gegenüber gerichtet</a:t>
            </a:r>
            <a:endParaRPr lang="de-DE" dirty="0" smtClean="0"/>
          </a:p>
          <a:p>
            <a:endParaRPr lang="de-DE" dirty="0"/>
          </a:p>
          <a:p>
            <a:r>
              <a:rPr lang="de-DE" dirty="0" smtClean="0"/>
              <a:t>zu 2.) in einer stationären Jugendhilfeeinrichtung ein Erzieher, der zunächst durch sexualisierte Sprache und vermehrten 1:1 Situationen </a:t>
            </a:r>
            <a:r>
              <a:rPr lang="de-DE" dirty="0" smtClean="0"/>
              <a:t>auffiel, später körperliche Übergriffe und sex. Missbrauch (3); Berührungen innerhalb der Beratung Trost, Verabschiedung, Sprache beim benennen sexueller Handlungen</a:t>
            </a:r>
            <a:endParaRPr lang="de-DE" dirty="0" smtClean="0"/>
          </a:p>
          <a:p>
            <a:endParaRPr lang="de-DE" dirty="0"/>
          </a:p>
          <a:p>
            <a:r>
              <a:rPr lang="de-DE" dirty="0" smtClean="0"/>
              <a:t>zu 3.) Leiter einer Kita mit Konsum von </a:t>
            </a:r>
            <a:r>
              <a:rPr lang="de-DE" dirty="0" smtClean="0"/>
              <a:t>Kinderpornografie, Verdacht sexuelle Übergriffe und sex. M. in Kitas, Schulen, Ferienbetreuer, Therapeuten, Kinderärzte… Fälle KS in den letzten 20 Jahren zeigen, dass sowohl im </a:t>
            </a:r>
            <a:r>
              <a:rPr lang="de-DE" dirty="0" err="1" smtClean="0"/>
              <a:t>Nahraum</a:t>
            </a:r>
            <a:r>
              <a:rPr lang="de-DE" dirty="0" smtClean="0"/>
              <a:t> Familie wie auch innerhalb von Institutionen passiert</a:t>
            </a:r>
            <a:endParaRPr lang="de-DE" dirty="0"/>
          </a:p>
          <a:p>
            <a:endParaRPr lang="de-DE" dirty="0"/>
          </a:p>
        </p:txBody>
      </p:sp>
      <p:sp>
        <p:nvSpPr>
          <p:cNvPr id="4" name="Foliennummernplatzhalter 3"/>
          <p:cNvSpPr>
            <a:spLocks noGrp="1"/>
          </p:cNvSpPr>
          <p:nvPr>
            <p:ph type="sldNum" sz="quarter" idx="10"/>
          </p:nvPr>
        </p:nvSpPr>
        <p:spPr/>
        <p:txBody>
          <a:bodyPr/>
          <a:lstStyle/>
          <a:p>
            <a:fld id="{8B148C5C-CFBA-4C16-ABDB-C59322397903}" type="slidenum">
              <a:rPr lang="de-DE" smtClean="0"/>
              <a:t>9</a:t>
            </a:fld>
            <a:endParaRPr lang="de-DE"/>
          </a:p>
        </p:txBody>
      </p:sp>
    </p:spTree>
    <p:extLst>
      <p:ext uri="{BB962C8B-B14F-4D97-AF65-F5344CB8AC3E}">
        <p14:creationId xmlns:p14="http://schemas.microsoft.com/office/powerpoint/2010/main" val="39901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de-DE" smtClean="0"/>
              <a:t>Titelmasterformat durch Klicken bearbeiten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de-DE" smtClean="0"/>
              <a:t>KVJS Leitertagung Schutzkonzept EFB</a:t>
            </a:r>
            <a:endParaRPr lang="de-D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de-DE" smtClean="0"/>
              <a:t>9. Juli 2018</a:t>
            </a:r>
            <a:endParaRPr lang="de-D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DC530CD-6784-4474-AC99-955B5ACC77C6}" type="slidenum">
              <a:rPr lang="de-DE" smtClean="0"/>
              <a:t>‹Nr.›</a:t>
            </a:fld>
            <a:endParaRPr lang="de-D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r>
              <a:rPr lang="de-DE" smtClean="0"/>
              <a:t>KVJS Leitertagung Schutzkonzept EFB</a:t>
            </a:r>
            <a:endParaRPr lang="de-DE"/>
          </a:p>
        </p:txBody>
      </p:sp>
      <p:sp>
        <p:nvSpPr>
          <p:cNvPr id="5" name="Footer Placeholder 4"/>
          <p:cNvSpPr>
            <a:spLocks noGrp="1"/>
          </p:cNvSpPr>
          <p:nvPr>
            <p:ph type="ftr" sz="quarter" idx="11"/>
          </p:nvPr>
        </p:nvSpPr>
        <p:spPr/>
        <p:txBody>
          <a:bodyPr/>
          <a:lstStyle/>
          <a:p>
            <a:r>
              <a:rPr lang="de-DE" smtClean="0"/>
              <a:t>9. Juli 2018</a:t>
            </a:r>
            <a:endParaRPr lang="de-DE"/>
          </a:p>
        </p:txBody>
      </p:sp>
      <p:sp>
        <p:nvSpPr>
          <p:cNvPr id="6" name="Slide Number Placeholder 5"/>
          <p:cNvSpPr>
            <a:spLocks noGrp="1"/>
          </p:cNvSpPr>
          <p:nvPr>
            <p:ph type="sldNum" sz="quarter" idx="12"/>
          </p:nvPr>
        </p:nvSpPr>
        <p:spPr/>
        <p:txBody>
          <a:bodyPr/>
          <a:lstStyle/>
          <a:p>
            <a:fld id="{2DC530CD-6784-4474-AC99-955B5ACC77C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r>
              <a:rPr lang="de-DE" smtClean="0"/>
              <a:t>KVJS Leitertagung Schutzkonzept EFB</a:t>
            </a:r>
            <a:endParaRPr lang="de-DE"/>
          </a:p>
        </p:txBody>
      </p:sp>
      <p:sp>
        <p:nvSpPr>
          <p:cNvPr id="5" name="Footer Placeholder 4"/>
          <p:cNvSpPr>
            <a:spLocks noGrp="1"/>
          </p:cNvSpPr>
          <p:nvPr>
            <p:ph type="ftr" sz="quarter" idx="11"/>
          </p:nvPr>
        </p:nvSpPr>
        <p:spPr/>
        <p:txBody>
          <a:bodyPr/>
          <a:lstStyle/>
          <a:p>
            <a:r>
              <a:rPr lang="de-DE" smtClean="0"/>
              <a:t>9. Juli 2018</a:t>
            </a:r>
            <a:endParaRPr lang="de-DE"/>
          </a:p>
        </p:txBody>
      </p:sp>
      <p:sp>
        <p:nvSpPr>
          <p:cNvPr id="6" name="Slide Number Placeholder 5"/>
          <p:cNvSpPr>
            <a:spLocks noGrp="1"/>
          </p:cNvSpPr>
          <p:nvPr>
            <p:ph type="sldNum" sz="quarter" idx="12"/>
          </p:nvPr>
        </p:nvSpPr>
        <p:spPr/>
        <p:txBody>
          <a:bodyPr/>
          <a:lstStyle/>
          <a:p>
            <a:fld id="{2DC530CD-6784-4474-AC99-955B5ACC77C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p:txBody>
          <a:bodyPr/>
          <a:lstStyle/>
          <a:p>
            <a:r>
              <a:rPr lang="de-DE" smtClean="0"/>
              <a:t>KVJS Leitertagung Schutzkonzept EFB</a:t>
            </a:r>
            <a:endParaRPr lang="de-D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de-DE" dirty="0" smtClean="0"/>
              <a:t>9. Juli 2018</a:t>
            </a:r>
            <a:endParaRPr lang="de-DE" dirty="0"/>
          </a:p>
        </p:txBody>
      </p:sp>
      <p:sp>
        <p:nvSpPr>
          <p:cNvPr id="6" name="Slide Number Placeholder 5"/>
          <p:cNvSpPr>
            <a:spLocks noGrp="1"/>
          </p:cNvSpPr>
          <p:nvPr>
            <p:ph type="sldNum" sz="quarter" idx="12"/>
          </p:nvPr>
        </p:nvSpPr>
        <p:spPr/>
        <p:txBody>
          <a:bodyPr/>
          <a:lstStyle/>
          <a:p>
            <a:r>
              <a:rPr lang="de-DE" dirty="0" smtClean="0"/>
              <a:t>1</a:t>
            </a:r>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r>
              <a:rPr lang="de-DE" smtClean="0"/>
              <a:t>KVJS Leitertagung Schutzkonzept EFB</a:t>
            </a:r>
            <a:endParaRPr lang="de-DE"/>
          </a:p>
        </p:txBody>
      </p:sp>
      <p:sp>
        <p:nvSpPr>
          <p:cNvPr id="5" name="Footer Placeholder 4"/>
          <p:cNvSpPr>
            <a:spLocks noGrp="1"/>
          </p:cNvSpPr>
          <p:nvPr>
            <p:ph type="ftr" sz="quarter" idx="11"/>
          </p:nvPr>
        </p:nvSpPr>
        <p:spPr/>
        <p:txBody>
          <a:bodyPr/>
          <a:lstStyle>
            <a:lvl1pPr>
              <a:defRPr>
                <a:solidFill>
                  <a:schemeClr val="tx1"/>
                </a:solidFill>
              </a:defRPr>
            </a:lvl1pPr>
          </a:lstStyle>
          <a:p>
            <a:r>
              <a:rPr lang="de-DE" dirty="0" smtClean="0"/>
              <a:t>9. Juli 2018</a:t>
            </a:r>
            <a:endParaRPr lang="de-DE" dirty="0"/>
          </a:p>
        </p:txBody>
      </p:sp>
      <p:sp>
        <p:nvSpPr>
          <p:cNvPr id="6" name="Slide Number Placeholder 5"/>
          <p:cNvSpPr>
            <a:spLocks noGrp="1"/>
          </p:cNvSpPr>
          <p:nvPr>
            <p:ph type="sldNum" sz="quarter" idx="12"/>
          </p:nvPr>
        </p:nvSpPr>
        <p:spPr/>
        <p:txBody>
          <a:bodyPr/>
          <a:lstStyle/>
          <a:p>
            <a:fld id="{2DC530CD-6784-4474-AC99-955B5ACC77C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5" name="Date Placeholder 4"/>
          <p:cNvSpPr>
            <a:spLocks noGrp="1"/>
          </p:cNvSpPr>
          <p:nvPr>
            <p:ph type="dt" sz="half" idx="10"/>
          </p:nvPr>
        </p:nvSpPr>
        <p:spPr/>
        <p:txBody>
          <a:bodyPr/>
          <a:lstStyle/>
          <a:p>
            <a:r>
              <a:rPr lang="de-DE" smtClean="0"/>
              <a:t>KVJS Leitertagung Schutzkonzept EFB</a:t>
            </a:r>
            <a:endParaRPr lang="de-DE"/>
          </a:p>
        </p:txBody>
      </p:sp>
      <p:sp>
        <p:nvSpPr>
          <p:cNvPr id="6" name="Footer Placeholder 5"/>
          <p:cNvSpPr>
            <a:spLocks noGrp="1"/>
          </p:cNvSpPr>
          <p:nvPr>
            <p:ph type="ftr" sz="quarter" idx="11"/>
          </p:nvPr>
        </p:nvSpPr>
        <p:spPr/>
        <p:txBody>
          <a:bodyPr/>
          <a:lstStyle>
            <a:lvl1pPr>
              <a:defRPr>
                <a:solidFill>
                  <a:schemeClr val="tx1"/>
                </a:solidFill>
              </a:defRPr>
            </a:lvl1pPr>
          </a:lstStyle>
          <a:p>
            <a:r>
              <a:rPr lang="de-DE" dirty="0" smtClean="0"/>
              <a:t>9. Juli 2018</a:t>
            </a:r>
            <a:endParaRPr lang="de-DE" dirty="0"/>
          </a:p>
        </p:txBody>
      </p:sp>
      <p:sp>
        <p:nvSpPr>
          <p:cNvPr id="7" name="Slide Number Placeholder 6"/>
          <p:cNvSpPr>
            <a:spLocks noGrp="1"/>
          </p:cNvSpPr>
          <p:nvPr>
            <p:ph type="sldNum" sz="quarter" idx="12"/>
          </p:nvPr>
        </p:nvSpPr>
        <p:spPr/>
        <p:txBody>
          <a:bodyPr/>
          <a:lstStyle/>
          <a:p>
            <a:fld id="{2DC530CD-6784-4474-AC99-955B5ACC77C6}" type="slidenum">
              <a:rPr lang="de-DE" smtClean="0"/>
              <a:t>‹Nr.›</a:t>
            </a:fld>
            <a:endParaRPr lang="de-DE"/>
          </a:p>
        </p:txBody>
      </p:sp>
      <p:sp>
        <p:nvSpPr>
          <p:cNvPr id="9" name="Content Placeholder 8"/>
          <p:cNvSpPr>
            <a:spLocks noGrp="1"/>
          </p:cNvSpPr>
          <p:nvPr>
            <p:ph sz="quarter" idx="13"/>
          </p:nvPr>
        </p:nvSpPr>
        <p:spPr>
          <a:xfrm>
            <a:off x="1042416" y="2313432"/>
            <a:ext cx="3419856" cy="349300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r>
              <a:rPr lang="de-DE" smtClean="0"/>
              <a:t>KVJS Leitertagung Schutzkonzept EFB</a:t>
            </a:r>
            <a:endParaRPr lang="de-DE"/>
          </a:p>
        </p:txBody>
      </p:sp>
      <p:sp>
        <p:nvSpPr>
          <p:cNvPr id="8" name="Footer Placeholder 7"/>
          <p:cNvSpPr>
            <a:spLocks noGrp="1"/>
          </p:cNvSpPr>
          <p:nvPr>
            <p:ph type="ftr" sz="quarter" idx="11"/>
          </p:nvPr>
        </p:nvSpPr>
        <p:spPr/>
        <p:txBody>
          <a:bodyPr/>
          <a:lstStyle/>
          <a:p>
            <a:r>
              <a:rPr lang="de-DE" smtClean="0"/>
              <a:t>9. Juli 2018</a:t>
            </a:r>
            <a:endParaRPr lang="de-DE"/>
          </a:p>
        </p:txBody>
      </p:sp>
      <p:sp>
        <p:nvSpPr>
          <p:cNvPr id="9" name="Slide Number Placeholder 8"/>
          <p:cNvSpPr>
            <a:spLocks noGrp="1"/>
          </p:cNvSpPr>
          <p:nvPr>
            <p:ph type="sldNum" sz="quarter" idx="12"/>
          </p:nvPr>
        </p:nvSpPr>
        <p:spPr/>
        <p:txBody>
          <a:bodyPr/>
          <a:lstStyle/>
          <a:p>
            <a:fld id="{2DC530CD-6784-4474-AC99-955B5ACC77C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r>
              <a:rPr lang="de-DE" smtClean="0"/>
              <a:t>KVJS Leitertagung Schutzkonzept EFB</a:t>
            </a:r>
            <a:endParaRPr lang="de-DE"/>
          </a:p>
        </p:txBody>
      </p:sp>
      <p:sp>
        <p:nvSpPr>
          <p:cNvPr id="4" name="Footer Placeholder 3"/>
          <p:cNvSpPr>
            <a:spLocks noGrp="1"/>
          </p:cNvSpPr>
          <p:nvPr>
            <p:ph type="ftr" sz="quarter" idx="11"/>
          </p:nvPr>
        </p:nvSpPr>
        <p:spPr/>
        <p:txBody>
          <a:bodyPr/>
          <a:lstStyle/>
          <a:p>
            <a:r>
              <a:rPr lang="de-DE" smtClean="0"/>
              <a:t>9. Juli 2018</a:t>
            </a:r>
            <a:endParaRPr lang="de-DE"/>
          </a:p>
        </p:txBody>
      </p:sp>
      <p:sp>
        <p:nvSpPr>
          <p:cNvPr id="5" name="Slide Number Placeholder 4"/>
          <p:cNvSpPr>
            <a:spLocks noGrp="1"/>
          </p:cNvSpPr>
          <p:nvPr>
            <p:ph type="sldNum" sz="quarter" idx="12"/>
          </p:nvPr>
        </p:nvSpPr>
        <p:spPr/>
        <p:txBody>
          <a:bodyPr/>
          <a:lstStyle/>
          <a:p>
            <a:fld id="{2DC530CD-6784-4474-AC99-955B5ACC77C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KVJS Leitertagung Schutzkonzept EFB</a:t>
            </a:r>
            <a:endParaRPr lang="de-DE" dirty="0"/>
          </a:p>
        </p:txBody>
      </p:sp>
      <p:sp>
        <p:nvSpPr>
          <p:cNvPr id="3" name="Footer Placeholder 2"/>
          <p:cNvSpPr>
            <a:spLocks noGrp="1"/>
          </p:cNvSpPr>
          <p:nvPr>
            <p:ph type="ftr" sz="quarter" idx="11"/>
          </p:nvPr>
        </p:nvSpPr>
        <p:spPr>
          <a:xfrm>
            <a:off x="7596336" y="6093296"/>
            <a:ext cx="1053880" cy="365125"/>
          </a:xfrm>
        </p:spPr>
        <p:txBody>
          <a:bodyPr/>
          <a:lstStyle>
            <a:lvl1pPr>
              <a:defRPr>
                <a:solidFill>
                  <a:schemeClr val="tx1"/>
                </a:solidFill>
              </a:defRPr>
            </a:lvl1pPr>
          </a:lstStyle>
          <a:p>
            <a:r>
              <a:rPr lang="de-DE" dirty="0" smtClean="0"/>
              <a:t>9. Juli 2018</a:t>
            </a:r>
            <a:endParaRPr lang="de-DE" dirty="0"/>
          </a:p>
        </p:txBody>
      </p:sp>
      <p:sp>
        <p:nvSpPr>
          <p:cNvPr id="4" name="Slide Number Placeholder 3"/>
          <p:cNvSpPr>
            <a:spLocks noGrp="1"/>
          </p:cNvSpPr>
          <p:nvPr>
            <p:ph type="sldNum" sz="quarter" idx="12"/>
          </p:nvPr>
        </p:nvSpPr>
        <p:spPr/>
        <p:txBody>
          <a:bodyPr/>
          <a:lstStyle/>
          <a:p>
            <a:r>
              <a:rPr lang="de-DE" dirty="0" smtClean="0"/>
              <a:t>1</a:t>
            </a:r>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de-DE" smtClean="0"/>
              <a:t>KVJS Leitertagung Schutzkonzept EFB</a:t>
            </a:r>
            <a:endParaRPr lang="de-DE"/>
          </a:p>
        </p:txBody>
      </p:sp>
      <p:sp>
        <p:nvSpPr>
          <p:cNvPr id="7" name="Slide Number Placeholder 6"/>
          <p:cNvSpPr>
            <a:spLocks noGrp="1"/>
          </p:cNvSpPr>
          <p:nvPr>
            <p:ph type="sldNum" sz="quarter" idx="12"/>
          </p:nvPr>
        </p:nvSpPr>
        <p:spPr/>
        <p:txBody>
          <a:bodyPr/>
          <a:lstStyle/>
          <a:p>
            <a:fld id="{2DC530CD-6784-4474-AC99-955B5ACC77C6}" type="slidenum">
              <a:rPr lang="de-DE" smtClean="0"/>
              <a:t>‹Nr.›</a:t>
            </a:fld>
            <a:endParaRPr lang="de-D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de-DE" smtClean="0"/>
              <a:t>9. Juli 2018</a:t>
            </a:r>
            <a:endParaRPr lang="de-D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de-DE" smtClean="0"/>
              <a:t>Titelmasterformat durch Klicken bearbeiten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de-DE" smtClean="0"/>
              <a:t>Titelmasterformat durch Klicken bearbeiten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r>
              <a:rPr lang="de-DE" smtClean="0"/>
              <a:t>KVJS Leitertagung Schutzkonzept EFB</a:t>
            </a:r>
            <a:endParaRPr lang="de-DE"/>
          </a:p>
        </p:txBody>
      </p:sp>
      <p:sp>
        <p:nvSpPr>
          <p:cNvPr id="6" name="Footer Placeholder 5"/>
          <p:cNvSpPr>
            <a:spLocks noGrp="1"/>
          </p:cNvSpPr>
          <p:nvPr>
            <p:ph type="ftr" sz="quarter" idx="11"/>
          </p:nvPr>
        </p:nvSpPr>
        <p:spPr>
          <a:xfrm>
            <a:off x="4641448" y="5724835"/>
            <a:ext cx="3493664" cy="365125"/>
          </a:xfrm>
        </p:spPr>
        <p:txBody>
          <a:bodyPr>
            <a:normAutofit/>
          </a:bodyPr>
          <a:lstStyle/>
          <a:p>
            <a:r>
              <a:rPr lang="de-DE" smtClean="0"/>
              <a:t>9. Juli 2018</a:t>
            </a:r>
            <a:endParaRPr lang="de-DE"/>
          </a:p>
        </p:txBody>
      </p:sp>
      <p:sp>
        <p:nvSpPr>
          <p:cNvPr id="7" name="Slide Number Placeholder 6"/>
          <p:cNvSpPr>
            <a:spLocks noGrp="1"/>
          </p:cNvSpPr>
          <p:nvPr>
            <p:ph type="sldNum" sz="quarter" idx="12"/>
          </p:nvPr>
        </p:nvSpPr>
        <p:spPr/>
        <p:txBody>
          <a:bodyPr/>
          <a:lstStyle/>
          <a:p>
            <a:fld id="{2DC530CD-6784-4474-AC99-955B5ACC77C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de-DE" smtClean="0"/>
              <a:t>KVJS Leitertagung Schutzkonzept EFB</a:t>
            </a:r>
            <a:endParaRPr lang="de-D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de-DE" smtClean="0"/>
              <a:t>9. Juli 2018</a:t>
            </a:r>
            <a:endParaRPr lang="de-DE"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DC530CD-6784-4474-AC99-955B5ACC77C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hf sldNum="0"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200" dirty="0" smtClean="0"/>
              <a:t>Schutzkonzept</a:t>
            </a:r>
            <a:endParaRPr lang="de-DE" sz="3200" dirty="0"/>
          </a:p>
        </p:txBody>
      </p:sp>
      <p:sp>
        <p:nvSpPr>
          <p:cNvPr id="3" name="Untertitel 2"/>
          <p:cNvSpPr>
            <a:spLocks noGrp="1"/>
          </p:cNvSpPr>
          <p:nvPr>
            <p:ph type="subTitle" idx="1"/>
          </p:nvPr>
        </p:nvSpPr>
        <p:spPr>
          <a:xfrm>
            <a:off x="4733365" y="4421080"/>
            <a:ext cx="3439035" cy="1260629"/>
          </a:xfrm>
        </p:spPr>
        <p:txBody>
          <a:bodyPr>
            <a:normAutofit/>
          </a:bodyPr>
          <a:lstStyle/>
          <a:p>
            <a:r>
              <a:rPr lang="de-DE" dirty="0" smtClean="0"/>
              <a:t>Erfahrungen an einer Erziehungs- und Familienberatungsstelle</a:t>
            </a:r>
          </a:p>
        </p:txBody>
      </p:sp>
      <p:sp>
        <p:nvSpPr>
          <p:cNvPr id="4" name="Textfeld 3"/>
          <p:cNvSpPr txBox="1"/>
          <p:nvPr/>
        </p:nvSpPr>
        <p:spPr>
          <a:xfrm>
            <a:off x="4909165" y="1268760"/>
            <a:ext cx="3024336" cy="646331"/>
          </a:xfrm>
          <a:prstGeom prst="rect">
            <a:avLst/>
          </a:prstGeom>
          <a:noFill/>
        </p:spPr>
        <p:txBody>
          <a:bodyPr wrap="square" rtlCol="0">
            <a:spAutoFit/>
          </a:bodyPr>
          <a:lstStyle/>
          <a:p>
            <a:r>
              <a:rPr lang="de-DE" dirty="0" smtClean="0">
                <a:solidFill>
                  <a:schemeClr val="bg1"/>
                </a:solidFill>
              </a:rPr>
              <a:t>KVJS Leitertagung</a:t>
            </a:r>
          </a:p>
          <a:p>
            <a:r>
              <a:rPr lang="de-DE" dirty="0" smtClean="0">
                <a:solidFill>
                  <a:schemeClr val="bg1"/>
                </a:solidFill>
              </a:rPr>
              <a:t>Gültstein 9./10. Juni2018</a:t>
            </a:r>
            <a:endParaRPr lang="de-DE" dirty="0">
              <a:solidFill>
                <a:schemeClr val="bg1"/>
              </a:solidFill>
            </a:endParaRPr>
          </a:p>
        </p:txBody>
      </p:sp>
    </p:spTree>
    <p:extLst>
      <p:ext uri="{BB962C8B-B14F-4D97-AF65-F5344CB8AC3E}">
        <p14:creationId xmlns:p14="http://schemas.microsoft.com/office/powerpoint/2010/main" val="313897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1143000"/>
          </a:xfrm>
        </p:spPr>
        <p:txBody>
          <a:bodyPr/>
          <a:lstStyle/>
          <a:p>
            <a:r>
              <a:rPr lang="de-DE" dirty="0" smtClean="0"/>
              <a:t>Fehlerkultur</a:t>
            </a:r>
            <a:endParaRPr lang="de-DE" dirty="0"/>
          </a:p>
        </p:txBody>
      </p:sp>
      <p:pic>
        <p:nvPicPr>
          <p:cNvPr id="4" name="Inhaltsplatzhalter 3" descr="X:\Allgemein\03_Balb\temporäre Daten\fehlerkultur.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24941" y="2324100"/>
            <a:ext cx="6013131" cy="3508375"/>
          </a:xfrm>
          <a:prstGeom prst="rect">
            <a:avLst/>
          </a:prstGeom>
          <a:noFill/>
          <a:ln>
            <a:noFill/>
          </a:ln>
        </p:spPr>
      </p:pic>
      <p:sp>
        <p:nvSpPr>
          <p:cNvPr id="5" name="Textfeld 4"/>
          <p:cNvSpPr txBox="1"/>
          <p:nvPr/>
        </p:nvSpPr>
        <p:spPr>
          <a:xfrm>
            <a:off x="683568" y="5877272"/>
            <a:ext cx="7704856" cy="877163"/>
          </a:xfrm>
          <a:prstGeom prst="rect">
            <a:avLst/>
          </a:prstGeom>
          <a:noFill/>
        </p:spPr>
        <p:txBody>
          <a:bodyPr wrap="square" rtlCol="0">
            <a:spAutoFit/>
          </a:bodyPr>
          <a:lstStyle/>
          <a:p>
            <a:r>
              <a:rPr lang="de-DE" sz="1100" i="1" dirty="0"/>
              <a:t>Hochdorf, evangelische Jugendhilfe im Kreis Ludwigsburg e.V. (Hrsg.) „Und wenn es doch passiert …“ Fehlverhalten von Fachkräften in der Jugendhilfe. Ergebnisse eines institutionellen Lernprozesses. Arbeitshilfe. </a:t>
            </a:r>
            <a:r>
              <a:rPr lang="de-DE" sz="1100" i="1" dirty="0" err="1"/>
              <a:t>Remseck</a:t>
            </a:r>
            <a:r>
              <a:rPr lang="de-DE" sz="1100" i="1" dirty="0"/>
              <a:t> am Neckar 2010, S. 68</a:t>
            </a:r>
          </a:p>
          <a:p>
            <a:endParaRPr lang="de-DE" dirty="0"/>
          </a:p>
        </p:txBody>
      </p:sp>
      <p:sp>
        <p:nvSpPr>
          <p:cNvPr id="8" name="Datumsplatzhalter 7"/>
          <p:cNvSpPr>
            <a:spLocks noGrp="1"/>
          </p:cNvSpPr>
          <p:nvPr>
            <p:ph type="dt" sz="half" idx="10"/>
          </p:nvPr>
        </p:nvSpPr>
        <p:spPr/>
        <p:txBody>
          <a:bodyPr/>
          <a:lstStyle/>
          <a:p>
            <a:r>
              <a:rPr lang="de-DE" smtClean="0"/>
              <a:t>KVJS Leitertagung Schutzkonzept EFB</a:t>
            </a:r>
            <a:endParaRPr lang="de-DE" dirty="0"/>
          </a:p>
        </p:txBody>
      </p:sp>
      <p:sp>
        <p:nvSpPr>
          <p:cNvPr id="9" name="Fußzeilenplatzhalter 8"/>
          <p:cNvSpPr>
            <a:spLocks noGrp="1"/>
          </p:cNvSpPr>
          <p:nvPr>
            <p:ph type="ftr" sz="quarter" idx="11"/>
          </p:nvPr>
        </p:nvSpPr>
        <p:spPr/>
        <p:txBody>
          <a:bodyPr/>
          <a:lstStyle/>
          <a:p>
            <a:r>
              <a:rPr lang="de-DE" smtClean="0"/>
              <a:t>9. Juli 2018</a:t>
            </a:r>
            <a:endParaRPr lang="de-DE"/>
          </a:p>
        </p:txBody>
      </p:sp>
    </p:spTree>
    <p:extLst>
      <p:ext uri="{BB962C8B-B14F-4D97-AF65-F5344CB8AC3E}">
        <p14:creationId xmlns:p14="http://schemas.microsoft.com/office/powerpoint/2010/main" val="338357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908720"/>
            <a:ext cx="7024744" cy="710952"/>
          </a:xfrm>
        </p:spPr>
        <p:txBody>
          <a:bodyPr/>
          <a:lstStyle/>
          <a:p>
            <a:r>
              <a:rPr lang="de-DE" dirty="0" smtClean="0"/>
              <a:t>Risikoanalyse</a:t>
            </a:r>
            <a:endParaRPr lang="de-DE" dirty="0"/>
          </a:p>
        </p:txBody>
      </p:sp>
      <p:sp>
        <p:nvSpPr>
          <p:cNvPr id="3" name="Inhaltsplatzhalter 2"/>
          <p:cNvSpPr>
            <a:spLocks noGrp="1"/>
          </p:cNvSpPr>
          <p:nvPr>
            <p:ph idx="1"/>
          </p:nvPr>
        </p:nvSpPr>
        <p:spPr>
          <a:xfrm>
            <a:off x="611560" y="1628800"/>
            <a:ext cx="7920880" cy="4752528"/>
          </a:xfrm>
        </p:spPr>
        <p:txBody>
          <a:bodyPr>
            <a:noAutofit/>
          </a:bodyPr>
          <a:lstStyle/>
          <a:p>
            <a:r>
              <a:rPr lang="de-DE" sz="1600" dirty="0" smtClean="0"/>
              <a:t>Besondere Zielgruppe?</a:t>
            </a:r>
            <a:r>
              <a:rPr lang="de-DE" sz="1600" dirty="0"/>
              <a:t> </a:t>
            </a:r>
            <a:r>
              <a:rPr lang="de-DE" sz="1600" dirty="0" smtClean="0"/>
              <a:t>Bestehen besondere Gefahrenmomente?</a:t>
            </a:r>
            <a:endParaRPr lang="de-DE" sz="1600" dirty="0"/>
          </a:p>
          <a:p>
            <a:r>
              <a:rPr lang="de-DE" sz="1600" dirty="0" smtClean="0"/>
              <a:t>Gibt es bereits Regeln </a:t>
            </a:r>
            <a:r>
              <a:rPr lang="de-DE" sz="1600" dirty="0"/>
              <a:t>für den angemessenen Umgang mit Nähe und Distanz oder ist dies den Beschäftigten überlassen? </a:t>
            </a:r>
            <a:r>
              <a:rPr lang="de-DE" sz="1600" dirty="0" smtClean="0"/>
              <a:t> Welche Bedingungen</a:t>
            </a:r>
            <a:r>
              <a:rPr lang="de-DE" sz="1600" dirty="0"/>
              <a:t>, Strukturen oder Arbeitsabläufe könnten aus Tätersicht bei der Planung und Umsetzung von Taten genutzt werden</a:t>
            </a:r>
            <a:r>
              <a:rPr lang="de-DE" sz="1600" dirty="0" smtClean="0"/>
              <a:t>?</a:t>
            </a:r>
            <a:endParaRPr lang="de-DE" sz="1600" dirty="0"/>
          </a:p>
          <a:p>
            <a:r>
              <a:rPr lang="de-DE" sz="1600" dirty="0" smtClean="0"/>
              <a:t>Entstehen </a:t>
            </a:r>
            <a:r>
              <a:rPr lang="de-DE" sz="1600" dirty="0"/>
              <a:t>in der Arbeit besondere Vertrauensverhältnisse und wie kann </a:t>
            </a:r>
            <a:r>
              <a:rPr lang="de-DE" sz="1600" dirty="0" smtClean="0"/>
              <a:t>vorgebeugt </a:t>
            </a:r>
            <a:r>
              <a:rPr lang="de-DE" sz="1600" dirty="0"/>
              <a:t>werden, damit diese nicht ausgenutzt werden</a:t>
            </a:r>
            <a:r>
              <a:rPr lang="de-DE" sz="1600" dirty="0" smtClean="0"/>
              <a:t>? Finden Über-</a:t>
            </a:r>
            <a:r>
              <a:rPr lang="de-DE" sz="1600" dirty="0" err="1" smtClean="0"/>
              <a:t>nachtungen</a:t>
            </a:r>
            <a:r>
              <a:rPr lang="de-DE" sz="1600" dirty="0" smtClean="0"/>
              <a:t> </a:t>
            </a:r>
            <a:r>
              <a:rPr lang="de-DE" sz="1600" dirty="0"/>
              <a:t>statt, sind </a:t>
            </a:r>
            <a:r>
              <a:rPr lang="de-DE" sz="1600" dirty="0" smtClean="0"/>
              <a:t>Transportsituationen </a:t>
            </a:r>
            <a:r>
              <a:rPr lang="de-DE" sz="1600" dirty="0"/>
              <a:t>vorhanden bzw. welche Risiken bringt dies mit sich?</a:t>
            </a:r>
          </a:p>
          <a:p>
            <a:r>
              <a:rPr lang="de-DE" sz="1600" dirty="0" smtClean="0"/>
              <a:t>Gibt </a:t>
            </a:r>
            <a:r>
              <a:rPr lang="de-DE" sz="1600" dirty="0"/>
              <a:t>es spezifisch bauliche Gegebenheiten, die Risiken bergen?</a:t>
            </a:r>
          </a:p>
          <a:p>
            <a:r>
              <a:rPr lang="de-DE" sz="1600" dirty="0" smtClean="0"/>
              <a:t>Gibt </a:t>
            </a:r>
            <a:r>
              <a:rPr lang="de-DE" sz="1600" dirty="0"/>
              <a:t>es Fachwissen auf allen Ebenen der Organisation</a:t>
            </a:r>
            <a:r>
              <a:rPr lang="de-DE" sz="1600" dirty="0" smtClean="0"/>
              <a:t>?  </a:t>
            </a:r>
            <a:r>
              <a:rPr lang="de-DE" sz="1600" dirty="0"/>
              <a:t>Gibt es klar definierte Zuständigkeiten? </a:t>
            </a:r>
            <a:r>
              <a:rPr lang="de-DE" sz="1600" dirty="0" smtClean="0"/>
              <a:t>Welche </a:t>
            </a:r>
            <a:r>
              <a:rPr lang="de-DE" sz="1600" dirty="0"/>
              <a:t>Kommunikationswege bestehen in der Organisation, sind sie transparent oder leicht manipulierbar</a:t>
            </a:r>
            <a:r>
              <a:rPr lang="de-DE" sz="1600" dirty="0" smtClean="0"/>
              <a:t>? Gibt </a:t>
            </a:r>
            <a:r>
              <a:rPr lang="de-DE" sz="1600" dirty="0"/>
              <a:t>es nicht aufgearbeitete Vorerfahrungen mit sexualisierter Gewalt</a:t>
            </a:r>
            <a:r>
              <a:rPr lang="de-DE" sz="1600" dirty="0" smtClean="0"/>
              <a:t>?</a:t>
            </a:r>
            <a:r>
              <a:rPr lang="de-DE" sz="1600" b="1" dirty="0"/>
              <a:t>  </a:t>
            </a:r>
            <a:r>
              <a:rPr lang="de-DE" sz="1600" dirty="0" smtClean="0"/>
              <a:t>Wie </a:t>
            </a:r>
            <a:r>
              <a:rPr lang="de-DE" sz="1600" dirty="0"/>
              <a:t>positioniert sich der Träger zum Thema, für welche Aufgaben ist dieser zuständig und wie unterstützt er den weiteren Prozess?</a:t>
            </a:r>
          </a:p>
          <a:p>
            <a:r>
              <a:rPr lang="de-DE" sz="1600" dirty="0"/>
              <a:t>Gibt es wirksame präventive Maßnahmen bei bereits identifizierten Risiken?</a:t>
            </a:r>
          </a:p>
          <a:p>
            <a:endParaRPr lang="de-DE" sz="1000" dirty="0"/>
          </a:p>
        </p:txBody>
      </p:sp>
      <p:sp>
        <p:nvSpPr>
          <p:cNvPr id="6" name="Datumsplatzhalter 5"/>
          <p:cNvSpPr>
            <a:spLocks noGrp="1"/>
          </p:cNvSpPr>
          <p:nvPr>
            <p:ph type="dt" sz="half" idx="10"/>
          </p:nvPr>
        </p:nvSpPr>
        <p:spPr/>
        <p:txBody>
          <a:bodyPr/>
          <a:lstStyle/>
          <a:p>
            <a:r>
              <a:rPr lang="de-DE" smtClean="0"/>
              <a:t>KVJS Leitertagung Schutzkonzept EFB</a:t>
            </a:r>
            <a:endParaRPr lang="de-DE" dirty="0"/>
          </a:p>
        </p:txBody>
      </p:sp>
      <p:sp>
        <p:nvSpPr>
          <p:cNvPr id="7" name="Fußzeilenplatzhalter 6"/>
          <p:cNvSpPr>
            <a:spLocks noGrp="1"/>
          </p:cNvSpPr>
          <p:nvPr>
            <p:ph type="ftr" sz="quarter" idx="11"/>
          </p:nvPr>
        </p:nvSpPr>
        <p:spPr>
          <a:xfrm>
            <a:off x="5148064" y="6093296"/>
            <a:ext cx="3502152" cy="365125"/>
          </a:xfrm>
        </p:spPr>
        <p:txBody>
          <a:bodyPr/>
          <a:lstStyle/>
          <a:p>
            <a:r>
              <a:rPr lang="de-DE" dirty="0" smtClean="0"/>
              <a:t>9. Juli 2018</a:t>
            </a:r>
            <a:endParaRPr lang="de-DE" dirty="0"/>
          </a:p>
        </p:txBody>
      </p:sp>
    </p:spTree>
    <p:extLst>
      <p:ext uri="{BB962C8B-B14F-4D97-AF65-F5344CB8AC3E}">
        <p14:creationId xmlns:p14="http://schemas.microsoft.com/office/powerpoint/2010/main" val="1156993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052736"/>
            <a:ext cx="7024744" cy="757888"/>
          </a:xfrm>
        </p:spPr>
        <p:txBody>
          <a:bodyPr/>
          <a:lstStyle/>
          <a:p>
            <a:r>
              <a:rPr lang="de-DE" dirty="0" smtClean="0"/>
              <a:t>Schutzfaktoren</a:t>
            </a:r>
            <a:endParaRPr lang="de-DE" dirty="0"/>
          </a:p>
        </p:txBody>
      </p:sp>
      <p:sp>
        <p:nvSpPr>
          <p:cNvPr id="3" name="Inhaltsplatzhalter 2"/>
          <p:cNvSpPr>
            <a:spLocks noGrp="1"/>
          </p:cNvSpPr>
          <p:nvPr>
            <p:ph idx="1"/>
          </p:nvPr>
        </p:nvSpPr>
        <p:spPr>
          <a:xfrm>
            <a:off x="827584" y="1988840"/>
            <a:ext cx="7416824" cy="3508977"/>
          </a:xfrm>
        </p:spPr>
        <p:txBody>
          <a:bodyPr>
            <a:normAutofit fontScale="92500"/>
          </a:bodyPr>
          <a:lstStyle/>
          <a:p>
            <a:pPr lvl="0"/>
            <a:r>
              <a:rPr lang="de-DE" dirty="0"/>
              <a:t>Wie ist die Teamstruktur und Umgang der </a:t>
            </a:r>
            <a:r>
              <a:rPr lang="de-DE" dirty="0" smtClean="0"/>
              <a:t>Kolleginnen und Kollegen untereinander?</a:t>
            </a:r>
          </a:p>
          <a:p>
            <a:pPr lvl="0"/>
            <a:r>
              <a:rPr lang="de-DE" dirty="0" smtClean="0"/>
              <a:t>Regeln für Kontakt mit Klienten formulieren</a:t>
            </a:r>
            <a:endParaRPr lang="de-DE" dirty="0"/>
          </a:p>
          <a:p>
            <a:pPr lvl="0"/>
            <a:r>
              <a:rPr lang="de-DE" dirty="0"/>
              <a:t>Präsentation der Beratungsstelle nach </a:t>
            </a:r>
            <a:r>
              <a:rPr lang="de-DE" dirty="0" smtClean="0"/>
              <a:t>Außen</a:t>
            </a:r>
            <a:endParaRPr lang="de-DE" i="1" dirty="0"/>
          </a:p>
          <a:p>
            <a:r>
              <a:rPr lang="de-DE" dirty="0"/>
              <a:t>Umgang mit den persönlichen Grenzen der Mitarbeiter? Wie wird Selbstfürsorge praktiziert</a:t>
            </a:r>
            <a:r>
              <a:rPr lang="de-DE" dirty="0" smtClean="0"/>
              <a:t>?</a:t>
            </a:r>
            <a:endParaRPr lang="de-DE" i="1" dirty="0"/>
          </a:p>
          <a:p>
            <a:pPr lvl="0"/>
            <a:r>
              <a:rPr lang="de-DE" dirty="0"/>
              <a:t>Gibt es interne Qualitätsstandards? Wie sehen diese aus</a:t>
            </a:r>
            <a:r>
              <a:rPr lang="de-DE" dirty="0" smtClean="0"/>
              <a:t>? Fachliche Information im Team zum sexuellen Missbrauch?</a:t>
            </a:r>
            <a:endParaRPr lang="de-DE" i="1" dirty="0"/>
          </a:p>
          <a:p>
            <a:endParaRPr lang="de-DE" dirty="0"/>
          </a:p>
        </p:txBody>
      </p:sp>
      <p:sp>
        <p:nvSpPr>
          <p:cNvPr id="6" name="Datumsplatzhalter 5"/>
          <p:cNvSpPr>
            <a:spLocks noGrp="1"/>
          </p:cNvSpPr>
          <p:nvPr>
            <p:ph type="dt" sz="half" idx="10"/>
          </p:nvPr>
        </p:nvSpPr>
        <p:spPr/>
        <p:txBody>
          <a:bodyPr/>
          <a:lstStyle/>
          <a:p>
            <a:r>
              <a:rPr lang="de-DE" smtClean="0"/>
              <a:t>KVJS Leitertagung Schutzkonzept EFB</a:t>
            </a:r>
            <a:endParaRPr lang="de-DE" dirty="0"/>
          </a:p>
        </p:txBody>
      </p:sp>
      <p:sp>
        <p:nvSpPr>
          <p:cNvPr id="7" name="Fußzeilenplatzhalter 6"/>
          <p:cNvSpPr>
            <a:spLocks noGrp="1"/>
          </p:cNvSpPr>
          <p:nvPr>
            <p:ph type="ftr" sz="quarter" idx="11"/>
          </p:nvPr>
        </p:nvSpPr>
        <p:spPr/>
        <p:txBody>
          <a:bodyPr/>
          <a:lstStyle/>
          <a:p>
            <a:r>
              <a:rPr lang="de-DE" smtClean="0"/>
              <a:t>9. Juli 2018</a:t>
            </a:r>
            <a:endParaRPr lang="de-DE"/>
          </a:p>
        </p:txBody>
      </p:sp>
    </p:spTree>
    <p:extLst>
      <p:ext uri="{BB962C8B-B14F-4D97-AF65-F5344CB8AC3E}">
        <p14:creationId xmlns:p14="http://schemas.microsoft.com/office/powerpoint/2010/main" val="1554641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X:\Allgemein\03_Balb\temporäre Daten\SWAT.PNG"/>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4998432" cy="5929654"/>
          </a:xfrm>
          <a:prstGeom prst="rect">
            <a:avLst/>
          </a:prstGeom>
          <a:noFill/>
          <a:ln>
            <a:noFill/>
          </a:ln>
        </p:spPr>
      </p:pic>
      <p:sp>
        <p:nvSpPr>
          <p:cNvPr id="7" name="Datumsplatzhalter 6"/>
          <p:cNvSpPr>
            <a:spLocks noGrp="1"/>
          </p:cNvSpPr>
          <p:nvPr>
            <p:ph type="dt" sz="half" idx="10"/>
          </p:nvPr>
        </p:nvSpPr>
        <p:spPr/>
        <p:txBody>
          <a:bodyPr/>
          <a:lstStyle/>
          <a:p>
            <a:r>
              <a:rPr lang="de-DE" smtClean="0"/>
              <a:t>KVJS Leitertagung Schutzkonzept EFB</a:t>
            </a:r>
            <a:endParaRPr lang="de-DE" dirty="0"/>
          </a:p>
        </p:txBody>
      </p:sp>
      <p:sp>
        <p:nvSpPr>
          <p:cNvPr id="8" name="Fußzeilenplatzhalter 7"/>
          <p:cNvSpPr>
            <a:spLocks noGrp="1"/>
          </p:cNvSpPr>
          <p:nvPr>
            <p:ph type="ftr" sz="quarter" idx="11"/>
          </p:nvPr>
        </p:nvSpPr>
        <p:spPr/>
        <p:txBody>
          <a:bodyPr/>
          <a:lstStyle/>
          <a:p>
            <a:r>
              <a:rPr lang="de-DE" smtClean="0"/>
              <a:t>9. Juli 2018</a:t>
            </a:r>
            <a:endParaRPr lang="de-DE"/>
          </a:p>
        </p:txBody>
      </p:sp>
      <p:sp>
        <p:nvSpPr>
          <p:cNvPr id="2" name="Textfeld 1"/>
          <p:cNvSpPr txBox="1"/>
          <p:nvPr/>
        </p:nvSpPr>
        <p:spPr>
          <a:xfrm>
            <a:off x="3203848" y="3297483"/>
            <a:ext cx="720080" cy="200055"/>
          </a:xfrm>
          <a:prstGeom prst="rect">
            <a:avLst/>
          </a:prstGeom>
          <a:noFill/>
        </p:spPr>
        <p:txBody>
          <a:bodyPr wrap="square" rtlCol="0">
            <a:spAutoFit/>
          </a:bodyPr>
          <a:lstStyle/>
          <a:p>
            <a:r>
              <a:rPr lang="de-DE" sz="700" dirty="0" smtClean="0"/>
              <a:t>Schwächen</a:t>
            </a:r>
            <a:endParaRPr lang="de-DE" sz="700" dirty="0"/>
          </a:p>
        </p:txBody>
      </p:sp>
    </p:spTree>
    <p:extLst>
      <p:ext uri="{BB962C8B-B14F-4D97-AF65-F5344CB8AC3E}">
        <p14:creationId xmlns:p14="http://schemas.microsoft.com/office/powerpoint/2010/main" val="3466797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1043492" y="2323652"/>
            <a:ext cx="7128908" cy="3508977"/>
          </a:xfrm>
        </p:spPr>
        <p:txBody>
          <a:bodyPr/>
          <a:lstStyle/>
          <a:p>
            <a:r>
              <a:rPr lang="de-DE" dirty="0" smtClean="0"/>
              <a:t>verbindlich für alle Mitarbeitenden im Team der Beratungsstelle (auch für neue </a:t>
            </a:r>
            <a:r>
              <a:rPr lang="de-DE" dirty="0" err="1" smtClean="0"/>
              <a:t>KollegInnen</a:t>
            </a:r>
            <a:r>
              <a:rPr lang="de-DE" dirty="0" smtClean="0"/>
              <a:t> und </a:t>
            </a:r>
            <a:r>
              <a:rPr lang="de-DE" dirty="0" err="1" smtClean="0"/>
              <a:t>PraktikantInnen</a:t>
            </a:r>
            <a:r>
              <a:rPr lang="de-DE" dirty="0" smtClean="0"/>
              <a:t>)</a:t>
            </a:r>
          </a:p>
          <a:p>
            <a:r>
              <a:rPr lang="de-DE" dirty="0" smtClean="0"/>
              <a:t> durch Unterschrift Kenntnis und Mitwirkung bestätigen lassen</a:t>
            </a:r>
          </a:p>
          <a:p>
            <a:r>
              <a:rPr lang="de-DE" dirty="0" smtClean="0"/>
              <a:t>von Zeit zu Zeit Überarbeitung</a:t>
            </a:r>
          </a:p>
          <a:p>
            <a:r>
              <a:rPr lang="de-DE" dirty="0" err="1" smtClean="0"/>
              <a:t>KlientInnen</a:t>
            </a:r>
            <a:r>
              <a:rPr lang="de-DE" dirty="0" smtClean="0"/>
              <a:t> werden in angemessener Weise informiert (s. a. Partizipation)</a:t>
            </a:r>
            <a:endParaRPr lang="de-DE" dirty="0"/>
          </a:p>
        </p:txBody>
      </p:sp>
      <p:sp>
        <p:nvSpPr>
          <p:cNvPr id="2" name="Datumsplatzhalter 1"/>
          <p:cNvSpPr>
            <a:spLocks noGrp="1"/>
          </p:cNvSpPr>
          <p:nvPr>
            <p:ph type="dt" sz="half" idx="10"/>
          </p:nvPr>
        </p:nvSpPr>
        <p:spPr/>
        <p:txBody>
          <a:bodyPr/>
          <a:lstStyle/>
          <a:p>
            <a:r>
              <a:rPr lang="de-DE" smtClean="0"/>
              <a:t>KVJS Leitertagung Schutzkonzept EFB</a:t>
            </a:r>
            <a:endParaRPr lang="de-DE" dirty="0"/>
          </a:p>
        </p:txBody>
      </p:sp>
      <p:sp>
        <p:nvSpPr>
          <p:cNvPr id="3" name="Fußzeilenplatzhalter 2"/>
          <p:cNvSpPr>
            <a:spLocks noGrp="1"/>
          </p:cNvSpPr>
          <p:nvPr>
            <p:ph type="ftr" sz="quarter" idx="11"/>
          </p:nvPr>
        </p:nvSpPr>
        <p:spPr/>
        <p:txBody>
          <a:bodyPr/>
          <a:lstStyle/>
          <a:p>
            <a:r>
              <a:rPr lang="de-DE" smtClean="0"/>
              <a:t>9. Juli 2018</a:t>
            </a:r>
            <a:endParaRPr lang="de-DE" dirty="0"/>
          </a:p>
        </p:txBody>
      </p:sp>
      <p:sp>
        <p:nvSpPr>
          <p:cNvPr id="4" name="Titel 3"/>
          <p:cNvSpPr>
            <a:spLocks noGrp="1"/>
          </p:cNvSpPr>
          <p:nvPr>
            <p:ph type="title"/>
          </p:nvPr>
        </p:nvSpPr>
        <p:spPr/>
        <p:txBody>
          <a:bodyPr/>
          <a:lstStyle/>
          <a:p>
            <a:r>
              <a:rPr lang="de-DE" dirty="0" smtClean="0"/>
              <a:t>Verhaltenskodex</a:t>
            </a:r>
            <a:endParaRPr lang="de-DE" dirty="0"/>
          </a:p>
        </p:txBody>
      </p:sp>
    </p:spTree>
    <p:extLst>
      <p:ext uri="{BB962C8B-B14F-4D97-AF65-F5344CB8AC3E}">
        <p14:creationId xmlns:p14="http://schemas.microsoft.com/office/powerpoint/2010/main" val="1833440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836712"/>
            <a:ext cx="7024744" cy="757888"/>
          </a:xfrm>
        </p:spPr>
        <p:txBody>
          <a:bodyPr/>
          <a:lstStyle/>
          <a:p>
            <a:r>
              <a:rPr lang="de-DE" dirty="0" smtClean="0"/>
              <a:t>Verhaltenskodex</a:t>
            </a:r>
            <a:endParaRPr lang="de-DE" dirty="0"/>
          </a:p>
        </p:txBody>
      </p:sp>
      <p:sp>
        <p:nvSpPr>
          <p:cNvPr id="3" name="Inhaltsplatzhalter 2"/>
          <p:cNvSpPr>
            <a:spLocks noGrp="1"/>
          </p:cNvSpPr>
          <p:nvPr>
            <p:ph idx="1"/>
          </p:nvPr>
        </p:nvSpPr>
        <p:spPr>
          <a:xfrm>
            <a:off x="683568" y="1556792"/>
            <a:ext cx="7920880" cy="4752528"/>
          </a:xfrm>
        </p:spPr>
        <p:txBody>
          <a:bodyPr>
            <a:noAutofit/>
          </a:bodyPr>
          <a:lstStyle/>
          <a:p>
            <a:pPr marL="68580" indent="0">
              <a:buNone/>
            </a:pPr>
            <a:r>
              <a:rPr lang="de-DE" sz="900" b="1" dirty="0"/>
              <a:t>Anhang 1			</a:t>
            </a:r>
            <a:endParaRPr lang="de-DE" sz="900" i="1" dirty="0"/>
          </a:p>
          <a:p>
            <a:pPr marL="68580" indent="0">
              <a:buNone/>
            </a:pPr>
            <a:r>
              <a:rPr lang="de-DE" sz="900" b="1" dirty="0"/>
              <a:t>Entwurf Ehrenkodex</a:t>
            </a:r>
            <a:endParaRPr lang="de-DE" sz="900" i="1" dirty="0"/>
          </a:p>
          <a:p>
            <a:pPr marL="68580" indent="0">
              <a:buNone/>
            </a:pPr>
            <a:r>
              <a:rPr lang="de-DE" sz="900" i="1" dirty="0"/>
              <a:t> </a:t>
            </a:r>
          </a:p>
          <a:p>
            <a:pPr marL="68580" indent="0">
              <a:buNone/>
            </a:pPr>
            <a:r>
              <a:rPr lang="de-DE" sz="900" dirty="0"/>
              <a:t>Ehrenkodex der Familien- und Erziehungsberatungsstelle / Kontaktstelle gegen sexuellen Missbrauch des Landratsamtes </a:t>
            </a:r>
            <a:r>
              <a:rPr lang="de-DE" sz="900" dirty="0" err="1"/>
              <a:t>Ostalbkreis</a:t>
            </a:r>
            <a:endParaRPr lang="de-DE" sz="900" i="1" dirty="0"/>
          </a:p>
          <a:p>
            <a:pPr marL="68580" indent="0">
              <a:buNone/>
            </a:pPr>
            <a:r>
              <a:rPr lang="de-DE" sz="900" dirty="0"/>
              <a:t>Die Familien- und Erziehungsberatungsstelle arbeitet mit Erwachsenen, Jugendlichen und Kindern in verschiedenen Kontexten. Wir sehen uns in der besonderen Verantwortung, in unseren Räumen, das Wohl der Ratsuchenden, im Rahmen der Beratung, sicher zu stellen. Vor Allem Kinder und Jugendliche vor  Übergriffen zu schützen. Unser Ziel ist es, die Beratungsstelle zu einem „sicheren Ort“ zu machen. Diesem Ehrenkodex liegen sowohl gesetzliche Bestimmungen wie auch selbst formulierte Pflichten, Absprachen und Vorgaben zu Grunde.</a:t>
            </a:r>
            <a:endParaRPr lang="de-DE" sz="900" i="1" dirty="0"/>
          </a:p>
          <a:p>
            <a:pPr marL="68580" indent="0">
              <a:buNone/>
            </a:pPr>
            <a:r>
              <a:rPr lang="de-DE" sz="900" dirty="0"/>
              <a:t> </a:t>
            </a:r>
            <a:endParaRPr lang="de-DE" sz="900" i="1" dirty="0"/>
          </a:p>
          <a:p>
            <a:r>
              <a:rPr lang="de-DE" sz="900" dirty="0"/>
              <a:t>Wir gehen verantwortlich in 1:1-Situationen um; d.h. respektvoll, wertschätzend und transparent. </a:t>
            </a:r>
            <a:endParaRPr lang="de-DE" sz="900" i="1" dirty="0"/>
          </a:p>
          <a:p>
            <a:r>
              <a:rPr lang="de-DE" sz="900" dirty="0"/>
              <a:t>Im Rahmen unserer Arbeit ist kein Körperkontakt erforderlich! Sofern dies im Prozess stattgefunden hat wird dies im Rahmen des Teams transparent gemacht.</a:t>
            </a:r>
          </a:p>
          <a:p>
            <a:r>
              <a:rPr lang="de-DE" sz="900" dirty="0"/>
              <a:t>Private Kontakte/Verbindungen zwischen Berater und Klienten werden offen gelegt.</a:t>
            </a:r>
          </a:p>
          <a:p>
            <a:r>
              <a:rPr lang="de-DE" sz="900" dirty="0"/>
              <a:t>Kose- und Spitznamen von Beratern für Klienten sind ausgeschlossen.</a:t>
            </a:r>
          </a:p>
          <a:p>
            <a:r>
              <a:rPr lang="de-DE" sz="900" dirty="0"/>
              <a:t>Klienten ab 16 Jahren werden grundsätzlich „per Sie“ angesprochen, bzw. Jugendliche werden gefragt wie dies gehandhabt werden soll. </a:t>
            </a:r>
          </a:p>
          <a:p>
            <a:r>
              <a:rPr lang="de-DE" sz="900" dirty="0"/>
              <a:t>Bei erforderlichen Hilfestellungen wird um Erlaubnis gefragt; dies wird transparent gegenüber Eltern und Kollegen gemacht. </a:t>
            </a:r>
          </a:p>
          <a:p>
            <a:r>
              <a:rPr lang="de-DE" sz="900" dirty="0"/>
              <a:t>Vor dem Anfertigen von Fotos, Videos und Tonaufnahmen wird die Erlaubnis der Betroffenen und der Sorgeberechtigten eingeholt.</a:t>
            </a:r>
          </a:p>
          <a:p>
            <a:r>
              <a:rPr lang="de-DE" sz="900" dirty="0"/>
              <a:t>Türen werden während der Beratung nicht abgeschlossen. </a:t>
            </a:r>
          </a:p>
          <a:p>
            <a:r>
              <a:rPr lang="de-DE" sz="900" dirty="0" err="1"/>
              <a:t>Whats</a:t>
            </a:r>
            <a:r>
              <a:rPr lang="de-DE" sz="900" dirty="0"/>
              <a:t>-App und Facebook-Kontakte zu Klienten sind untersagt.</a:t>
            </a:r>
          </a:p>
          <a:p>
            <a:r>
              <a:rPr lang="de-DE" sz="900" dirty="0"/>
              <a:t>Wir tolerieren keine sexualisierte Sprache (Abwertung). Wir verwenden diese nicht und konfrontieren unsere Kollegen und Klienten.</a:t>
            </a:r>
          </a:p>
          <a:p>
            <a:r>
              <a:rPr lang="de-DE" sz="900" dirty="0"/>
              <a:t>Unsere Arbeitsweise/Pädagogik ist konfrontativ. Wir benennen Dinge beim Namen und gehen dabei jedoch respektvoll mit individuellen Schamgrenzen um.</a:t>
            </a:r>
          </a:p>
          <a:p>
            <a:r>
              <a:rPr lang="de-DE" sz="900" dirty="0"/>
              <a:t>Wir verpflichten uns alle Fälle, die Punkte des Verhaltenskodexes betreffen,  ins Team einzubringen und unsere Arbeit regelmäßig professionell zu reflektieren.</a:t>
            </a:r>
          </a:p>
          <a:p>
            <a:r>
              <a:rPr lang="de-DE" sz="900" dirty="0"/>
              <a:t>Wir verpflichten uns Verdachtsfällen, Irritationen und auffällige Beobachtungen anzusprechen </a:t>
            </a:r>
            <a:r>
              <a:rPr lang="de-DE" sz="900" dirty="0">
                <a:sym typeface="Wingdings"/>
              </a:rPr>
              <a:t></a:t>
            </a:r>
            <a:r>
              <a:rPr lang="de-DE" sz="900" dirty="0"/>
              <a:t> Beschwerdeweg. </a:t>
            </a:r>
          </a:p>
          <a:p>
            <a:r>
              <a:rPr lang="de-DE" sz="900" dirty="0"/>
              <a:t>Hausbesuche finden nur als Ausnahme statt und werden im Team besprochen. </a:t>
            </a:r>
          </a:p>
          <a:p>
            <a:r>
              <a:rPr lang="de-DE" sz="900" dirty="0"/>
              <a:t>Die Mitnahme von Klienten im Auto ist untersagt; Ausnahmen werden im Team besprochen. </a:t>
            </a:r>
          </a:p>
          <a:p>
            <a:r>
              <a:rPr lang="de-DE" sz="900" dirty="0"/>
              <a:t>Der Verhaltenskodex ist verbindlich und gilt für alle Mitarbeiter, Praktikanten und Honorarkräfte. </a:t>
            </a:r>
            <a:endParaRPr lang="de-DE" sz="700" dirty="0"/>
          </a:p>
        </p:txBody>
      </p:sp>
      <p:sp>
        <p:nvSpPr>
          <p:cNvPr id="6" name="Datumsplatzhalter 5"/>
          <p:cNvSpPr>
            <a:spLocks noGrp="1"/>
          </p:cNvSpPr>
          <p:nvPr>
            <p:ph type="dt" sz="half" idx="10"/>
          </p:nvPr>
        </p:nvSpPr>
        <p:spPr/>
        <p:txBody>
          <a:bodyPr/>
          <a:lstStyle/>
          <a:p>
            <a:r>
              <a:rPr lang="de-DE" smtClean="0"/>
              <a:t>KVJS Leitertagung Schutzkonzept EFB</a:t>
            </a:r>
            <a:endParaRPr lang="de-DE" dirty="0"/>
          </a:p>
        </p:txBody>
      </p:sp>
      <p:sp>
        <p:nvSpPr>
          <p:cNvPr id="7" name="Fußzeilenplatzhalter 6"/>
          <p:cNvSpPr>
            <a:spLocks noGrp="1"/>
          </p:cNvSpPr>
          <p:nvPr>
            <p:ph type="ftr" sz="quarter" idx="11"/>
          </p:nvPr>
        </p:nvSpPr>
        <p:spPr>
          <a:xfrm>
            <a:off x="7452320" y="6021288"/>
            <a:ext cx="1125888" cy="365125"/>
          </a:xfrm>
        </p:spPr>
        <p:txBody>
          <a:bodyPr/>
          <a:lstStyle/>
          <a:p>
            <a:r>
              <a:rPr lang="de-DE" dirty="0" smtClean="0"/>
              <a:t>9. Juli 2018</a:t>
            </a:r>
            <a:endParaRPr lang="de-DE" dirty="0"/>
          </a:p>
        </p:txBody>
      </p:sp>
    </p:spTree>
    <p:extLst>
      <p:ext uri="{BB962C8B-B14F-4D97-AF65-F5344CB8AC3E}">
        <p14:creationId xmlns:p14="http://schemas.microsoft.com/office/powerpoint/2010/main" val="4002390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43492" y="2323652"/>
            <a:ext cx="7056900" cy="3508977"/>
          </a:xfrm>
        </p:spPr>
        <p:txBody>
          <a:bodyPr>
            <a:normAutofit fontScale="85000" lnSpcReduction="10000"/>
          </a:bodyPr>
          <a:lstStyle/>
          <a:p>
            <a:r>
              <a:rPr lang="de-DE" dirty="0" smtClean="0"/>
              <a:t>Wahrnehmung durch Klient, </a:t>
            </a:r>
            <a:r>
              <a:rPr lang="de-DE" dirty="0" err="1" smtClean="0"/>
              <a:t>MitarbeiterIn</a:t>
            </a:r>
            <a:r>
              <a:rPr lang="de-DE" dirty="0" smtClean="0"/>
              <a:t>, Leitung, Vorgesetzte</a:t>
            </a:r>
          </a:p>
          <a:p>
            <a:r>
              <a:rPr lang="de-DE" dirty="0" smtClean="0"/>
              <a:t>Stufe 1 : Besprechen im Team in Anwesen-</a:t>
            </a:r>
            <a:r>
              <a:rPr lang="de-DE" dirty="0" err="1" smtClean="0"/>
              <a:t>heit</a:t>
            </a:r>
            <a:r>
              <a:rPr lang="de-DE" dirty="0" smtClean="0"/>
              <a:t> der Teamleitung</a:t>
            </a:r>
          </a:p>
          <a:p>
            <a:r>
              <a:rPr lang="de-DE" dirty="0" smtClean="0"/>
              <a:t>Stufe 2: Team, Leitung, GB Leitung ggf. Mitarbeitergespräch</a:t>
            </a:r>
          </a:p>
          <a:p>
            <a:r>
              <a:rPr lang="de-DE" dirty="0" smtClean="0"/>
              <a:t>Stufe 3: Information an GB Leitung und Betriebsrat, Anzeigepflicht, Freistellung bis Vorwurf geklärt ist</a:t>
            </a:r>
          </a:p>
          <a:p>
            <a:r>
              <a:rPr lang="de-DE" dirty="0" smtClean="0"/>
              <a:t>Bestätigung oder Entkräften des Vorwurfs; über Maßnahmen ist das gesamte Team zu informieren; bei Entkräftigung Rehabilitation des MA</a:t>
            </a:r>
          </a:p>
          <a:p>
            <a:endParaRPr lang="de-DE" dirty="0" smtClean="0"/>
          </a:p>
          <a:p>
            <a:endParaRPr lang="de-DE" dirty="0"/>
          </a:p>
        </p:txBody>
      </p:sp>
      <p:sp>
        <p:nvSpPr>
          <p:cNvPr id="3" name="Datumsplatzhalter 2"/>
          <p:cNvSpPr>
            <a:spLocks noGrp="1"/>
          </p:cNvSpPr>
          <p:nvPr>
            <p:ph type="dt" sz="half" idx="10"/>
          </p:nvPr>
        </p:nvSpPr>
        <p:spPr/>
        <p:txBody>
          <a:bodyPr/>
          <a:lstStyle/>
          <a:p>
            <a:r>
              <a:rPr lang="de-DE" smtClean="0"/>
              <a:t>KVJS Leitertagung Schutzkonzept EFB</a:t>
            </a:r>
            <a:endParaRPr lang="de-DE" dirty="0"/>
          </a:p>
        </p:txBody>
      </p:sp>
      <p:sp>
        <p:nvSpPr>
          <p:cNvPr id="4" name="Fußzeilenplatzhalter 3"/>
          <p:cNvSpPr>
            <a:spLocks noGrp="1"/>
          </p:cNvSpPr>
          <p:nvPr>
            <p:ph type="ftr" sz="quarter" idx="11"/>
          </p:nvPr>
        </p:nvSpPr>
        <p:spPr/>
        <p:txBody>
          <a:bodyPr/>
          <a:lstStyle/>
          <a:p>
            <a:r>
              <a:rPr lang="de-DE" smtClean="0"/>
              <a:t>9. Juli 2018</a:t>
            </a:r>
            <a:endParaRPr lang="de-DE" dirty="0"/>
          </a:p>
        </p:txBody>
      </p:sp>
      <p:sp>
        <p:nvSpPr>
          <p:cNvPr id="5" name="Titel 4"/>
          <p:cNvSpPr>
            <a:spLocks noGrp="1"/>
          </p:cNvSpPr>
          <p:nvPr>
            <p:ph type="title"/>
          </p:nvPr>
        </p:nvSpPr>
        <p:spPr/>
        <p:txBody>
          <a:bodyPr/>
          <a:lstStyle/>
          <a:p>
            <a:r>
              <a:rPr lang="de-DE" dirty="0" smtClean="0"/>
              <a:t>Beschwerdemanagement</a:t>
            </a:r>
            <a:endParaRPr lang="de-DE" dirty="0"/>
          </a:p>
        </p:txBody>
      </p:sp>
    </p:spTree>
    <p:extLst>
      <p:ext uri="{BB962C8B-B14F-4D97-AF65-F5344CB8AC3E}">
        <p14:creationId xmlns:p14="http://schemas.microsoft.com/office/powerpoint/2010/main" val="3173346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1143000"/>
          </a:xfrm>
        </p:spPr>
        <p:txBody>
          <a:bodyPr/>
          <a:lstStyle/>
          <a:p>
            <a:r>
              <a:rPr lang="de-DE" dirty="0" smtClean="0"/>
              <a:t>Partizipation</a:t>
            </a:r>
            <a:endParaRPr lang="de-DE" dirty="0"/>
          </a:p>
        </p:txBody>
      </p:sp>
      <p:sp>
        <p:nvSpPr>
          <p:cNvPr id="3" name="Inhaltsplatzhalter 2"/>
          <p:cNvSpPr>
            <a:spLocks noGrp="1"/>
          </p:cNvSpPr>
          <p:nvPr>
            <p:ph idx="1"/>
          </p:nvPr>
        </p:nvSpPr>
        <p:spPr>
          <a:xfrm>
            <a:off x="1043492" y="2323652"/>
            <a:ext cx="7272924" cy="4057676"/>
          </a:xfrm>
        </p:spPr>
        <p:txBody>
          <a:bodyPr>
            <a:noAutofit/>
          </a:bodyPr>
          <a:lstStyle/>
          <a:p>
            <a:r>
              <a:rPr lang="de-DE" sz="1800" dirty="0" smtClean="0"/>
              <a:t>Ethikrichtlinien </a:t>
            </a:r>
            <a:r>
              <a:rPr lang="de-DE" sz="1800" dirty="0"/>
              <a:t>mit Beschwerdemöglichkeit und -wege formulieren und diese in der Warteecke </a:t>
            </a:r>
            <a:r>
              <a:rPr lang="de-DE" sz="1800" dirty="0" smtClean="0"/>
              <a:t>auslegen</a:t>
            </a:r>
          </a:p>
          <a:p>
            <a:r>
              <a:rPr lang="de-DE" sz="1800" dirty="0" smtClean="0"/>
              <a:t>Einbeziehen in die Planung des Beratungsverlaufs, Transparenz über eingesetzte Ziele und Methoden, sowie Art der Dokumentation und Aufbewahrung</a:t>
            </a:r>
            <a:r>
              <a:rPr lang="de-DE" sz="1800" dirty="0"/>
              <a:t> </a:t>
            </a:r>
            <a:endParaRPr lang="de-DE" sz="1800" dirty="0" smtClean="0"/>
          </a:p>
          <a:p>
            <a:r>
              <a:rPr lang="de-DE" sz="1800" dirty="0" smtClean="0"/>
              <a:t>Information </a:t>
            </a:r>
            <a:r>
              <a:rPr lang="de-DE" sz="1800" dirty="0"/>
              <a:t>der Kinder: Entwicklung eines kindgerechten Plakates (ähnlich wie „Kinderrechte“) für die Warteecke.  </a:t>
            </a:r>
            <a:endParaRPr lang="de-DE" sz="1800" i="1" dirty="0"/>
          </a:p>
          <a:p>
            <a:r>
              <a:rPr lang="de-DE" sz="1800" dirty="0" smtClean="0"/>
              <a:t>Medien </a:t>
            </a:r>
            <a:r>
              <a:rPr lang="de-DE" sz="1800" dirty="0"/>
              <a:t>zur Information: Anmeldebogen, Flyer, Plakat </a:t>
            </a:r>
            <a:r>
              <a:rPr lang="de-DE" sz="1800" dirty="0" smtClean="0"/>
              <a:t> in Warteecke, Bilderbuch/Comic</a:t>
            </a:r>
            <a:r>
              <a:rPr lang="de-DE" sz="1800" dirty="0"/>
              <a:t> </a:t>
            </a:r>
            <a:endParaRPr lang="de-DE" sz="1800" i="1" dirty="0"/>
          </a:p>
          <a:p>
            <a:pPr lvl="1">
              <a:buFont typeface="Wingdings" panose="05000000000000000000" pitchFamily="2" charset="2"/>
              <a:buChar char="§"/>
            </a:pPr>
            <a:r>
              <a:rPr lang="de-DE" sz="1600" dirty="0"/>
              <a:t>Z.B.: „Was uns wichtig ist ….“</a:t>
            </a:r>
            <a:br>
              <a:rPr lang="de-DE" sz="1600" dirty="0"/>
            </a:br>
            <a:r>
              <a:rPr lang="de-DE" sz="1600" dirty="0"/>
              <a:t>	1. wir bieten Ihnen/Dir in der Beratung einen sicheren </a:t>
            </a:r>
            <a:r>
              <a:rPr lang="de-DE" sz="1600" dirty="0" smtClean="0"/>
              <a:t>Raum</a:t>
            </a:r>
            <a:r>
              <a:rPr lang="de-DE" sz="1600" dirty="0"/>
              <a:t/>
            </a:r>
            <a:br>
              <a:rPr lang="de-DE" sz="1600" dirty="0"/>
            </a:br>
            <a:r>
              <a:rPr lang="de-DE" sz="1600" dirty="0"/>
              <a:t>	2. wir begegnen Ihrem/Deinem Anliegen mit </a:t>
            </a:r>
            <a:r>
              <a:rPr lang="de-DE" sz="1600" dirty="0" smtClean="0"/>
              <a:t>Respekt</a:t>
            </a:r>
            <a:r>
              <a:rPr lang="de-DE" sz="1600" dirty="0"/>
              <a:t/>
            </a:r>
            <a:br>
              <a:rPr lang="de-DE" sz="1600" dirty="0"/>
            </a:br>
            <a:r>
              <a:rPr lang="de-DE" sz="1600" dirty="0"/>
              <a:t>	3. Ihre/Deine Rückmeldung hilft, unsere Beratungsqualität zu </a:t>
            </a:r>
            <a:r>
              <a:rPr lang="de-DE" sz="1600" dirty="0" smtClean="0"/>
              <a:t>verbessern</a:t>
            </a:r>
          </a:p>
          <a:p>
            <a:pPr lvl="1">
              <a:buFont typeface="Wingdings" panose="05000000000000000000" pitchFamily="2" charset="2"/>
              <a:buChar char="§"/>
            </a:pPr>
            <a:endParaRPr lang="de-DE" sz="1600" dirty="0"/>
          </a:p>
          <a:p>
            <a:pPr lvl="1">
              <a:buFont typeface="Wingdings" panose="05000000000000000000" pitchFamily="2" charset="2"/>
              <a:buChar char="§"/>
            </a:pPr>
            <a:endParaRPr lang="de-DE" sz="1600" dirty="0"/>
          </a:p>
        </p:txBody>
      </p:sp>
      <p:sp>
        <p:nvSpPr>
          <p:cNvPr id="6" name="Datumsplatzhalter 5"/>
          <p:cNvSpPr>
            <a:spLocks noGrp="1"/>
          </p:cNvSpPr>
          <p:nvPr>
            <p:ph type="dt" sz="half" idx="10"/>
          </p:nvPr>
        </p:nvSpPr>
        <p:spPr/>
        <p:txBody>
          <a:bodyPr/>
          <a:lstStyle/>
          <a:p>
            <a:r>
              <a:rPr lang="de-DE" smtClean="0"/>
              <a:t>KVJS Leitertagung Schutzkonzept EFB</a:t>
            </a:r>
            <a:endParaRPr lang="de-DE" dirty="0"/>
          </a:p>
        </p:txBody>
      </p:sp>
      <p:sp>
        <p:nvSpPr>
          <p:cNvPr id="7" name="Fußzeilenplatzhalter 6"/>
          <p:cNvSpPr>
            <a:spLocks noGrp="1"/>
          </p:cNvSpPr>
          <p:nvPr>
            <p:ph type="ftr" sz="quarter" idx="11"/>
          </p:nvPr>
        </p:nvSpPr>
        <p:spPr>
          <a:xfrm>
            <a:off x="7596336" y="6021288"/>
            <a:ext cx="1053880" cy="365125"/>
          </a:xfrm>
        </p:spPr>
        <p:txBody>
          <a:bodyPr/>
          <a:lstStyle/>
          <a:p>
            <a:r>
              <a:rPr lang="de-DE" dirty="0" smtClean="0"/>
              <a:t>9. Juli 2018</a:t>
            </a:r>
            <a:endParaRPr lang="de-DE" dirty="0"/>
          </a:p>
        </p:txBody>
      </p:sp>
    </p:spTree>
    <p:extLst>
      <p:ext uri="{BB962C8B-B14F-4D97-AF65-F5344CB8AC3E}">
        <p14:creationId xmlns:p14="http://schemas.microsoft.com/office/powerpoint/2010/main" val="3118699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KVJS Leitertagung Schutzkonzept EFB</a:t>
            </a:r>
            <a:endParaRPr lang="de-DE" dirty="0"/>
          </a:p>
        </p:txBody>
      </p:sp>
      <p:sp>
        <p:nvSpPr>
          <p:cNvPr id="4" name="Fußzeilenplatzhalter 3"/>
          <p:cNvSpPr>
            <a:spLocks noGrp="1"/>
          </p:cNvSpPr>
          <p:nvPr>
            <p:ph type="ftr" sz="quarter" idx="11"/>
          </p:nvPr>
        </p:nvSpPr>
        <p:spPr/>
        <p:txBody>
          <a:bodyPr/>
          <a:lstStyle/>
          <a:p>
            <a:r>
              <a:rPr lang="de-DE" smtClean="0"/>
              <a:t>9. Juli 2018</a:t>
            </a:r>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484784"/>
            <a:ext cx="6938023" cy="2744989"/>
          </a:xfrm>
          <a:prstGeom prst="rect">
            <a:avLst/>
          </a:prstGeom>
        </p:spPr>
      </p:pic>
      <p:sp>
        <p:nvSpPr>
          <p:cNvPr id="5" name="Textfeld 4"/>
          <p:cNvSpPr txBox="1"/>
          <p:nvPr/>
        </p:nvSpPr>
        <p:spPr>
          <a:xfrm>
            <a:off x="971600" y="4365104"/>
            <a:ext cx="6984776" cy="276999"/>
          </a:xfrm>
          <a:prstGeom prst="rect">
            <a:avLst/>
          </a:prstGeom>
          <a:noFill/>
        </p:spPr>
        <p:txBody>
          <a:bodyPr wrap="square" rtlCol="0">
            <a:spAutoFit/>
          </a:bodyPr>
          <a:lstStyle/>
          <a:p>
            <a:r>
              <a:rPr lang="de-DE" sz="1200" i="1" dirty="0"/>
              <a:t>©</a:t>
            </a:r>
            <a:r>
              <a:rPr lang="de-DE" sz="1200" i="1" dirty="0" err="1"/>
              <a:t>Romolo</a:t>
            </a:r>
            <a:r>
              <a:rPr lang="de-DE" sz="1200" i="1" dirty="0"/>
              <a:t> </a:t>
            </a:r>
            <a:r>
              <a:rPr lang="de-DE" sz="1200" i="1" dirty="0" err="1"/>
              <a:t>Tavani</a:t>
            </a:r>
            <a:r>
              <a:rPr lang="de-DE" sz="1200" i="1" dirty="0"/>
              <a:t> - </a:t>
            </a:r>
            <a:r>
              <a:rPr lang="de-DE" sz="1200" i="1" dirty="0" err="1"/>
              <a:t>stock.adobe</a:t>
            </a:r>
            <a:endParaRPr lang="de-DE" sz="1200" i="1" dirty="0"/>
          </a:p>
        </p:txBody>
      </p:sp>
    </p:spTree>
    <p:extLst>
      <p:ext uri="{BB962C8B-B14F-4D97-AF65-F5344CB8AC3E}">
        <p14:creationId xmlns:p14="http://schemas.microsoft.com/office/powerpoint/2010/main" val="688899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Ostalbkreishaus hi_1"/>
          <p:cNvPicPr>
            <a:picLocks noChangeAspect="1" noChangeArrowheads="1"/>
          </p:cNvPicPr>
          <p:nvPr/>
        </p:nvPicPr>
        <p:blipFill>
          <a:blip r:embed="rId3"/>
          <a:srcRect/>
          <a:stretch>
            <a:fillRect/>
          </a:stretch>
        </p:blipFill>
        <p:spPr bwMode="auto">
          <a:xfrm>
            <a:off x="683568" y="548680"/>
            <a:ext cx="2849086" cy="3384376"/>
          </a:xfrm>
          <a:prstGeom prst="rect">
            <a:avLst/>
          </a:prstGeom>
          <a:noFill/>
          <a:effectLst>
            <a:outerShdw dist="35921" dir="2700000" algn="ctr" rotWithShape="0">
              <a:srgbClr val="808080"/>
            </a:outerShdw>
          </a:effectLst>
        </p:spPr>
      </p:pic>
      <p:sp>
        <p:nvSpPr>
          <p:cNvPr id="5" name="Textfeld 4"/>
          <p:cNvSpPr txBox="1"/>
          <p:nvPr/>
        </p:nvSpPr>
        <p:spPr>
          <a:xfrm>
            <a:off x="3563888" y="1052736"/>
            <a:ext cx="4824536" cy="1231106"/>
          </a:xfrm>
          <a:prstGeom prst="rect">
            <a:avLst/>
          </a:prstGeom>
          <a:noFill/>
        </p:spPr>
        <p:txBody>
          <a:bodyPr wrap="square" rtlCol="0">
            <a:spAutoFit/>
          </a:bodyPr>
          <a:lstStyle/>
          <a:p>
            <a:r>
              <a:rPr lang="de-DE" sz="2000" b="1" dirty="0" smtClean="0"/>
              <a:t>Landratsamt </a:t>
            </a:r>
            <a:r>
              <a:rPr lang="de-DE" sz="2000" b="1" dirty="0" err="1" smtClean="0"/>
              <a:t>Ostalbkreis</a:t>
            </a:r>
            <a:endParaRPr lang="de-DE" sz="2000" b="1" dirty="0" smtClean="0"/>
          </a:p>
          <a:p>
            <a:r>
              <a:rPr lang="de-DE" dirty="0" smtClean="0"/>
              <a:t>Erziehungs- und Familienberatungsstelle</a:t>
            </a:r>
          </a:p>
          <a:p>
            <a:r>
              <a:rPr lang="de-DE" dirty="0" smtClean="0"/>
              <a:t>Kontaktstelle gegen den sexuellen Missbrauch an Mädchen und Jungen</a:t>
            </a:r>
            <a:endParaRPr lang="de-DE" dirty="0"/>
          </a:p>
        </p:txBody>
      </p:sp>
      <p:sp>
        <p:nvSpPr>
          <p:cNvPr id="6" name="Textfeld 5"/>
          <p:cNvSpPr txBox="1"/>
          <p:nvPr/>
        </p:nvSpPr>
        <p:spPr>
          <a:xfrm>
            <a:off x="2915816" y="4509120"/>
            <a:ext cx="4824536" cy="1754326"/>
          </a:xfrm>
          <a:prstGeom prst="rect">
            <a:avLst/>
          </a:prstGeom>
          <a:noFill/>
        </p:spPr>
        <p:txBody>
          <a:bodyPr wrap="square" rtlCol="0">
            <a:spAutoFit/>
          </a:bodyPr>
          <a:lstStyle/>
          <a:p>
            <a:r>
              <a:rPr lang="de-DE" dirty="0" smtClean="0"/>
              <a:t>Team:</a:t>
            </a:r>
          </a:p>
          <a:p>
            <a:pPr marL="285750" indent="-285750">
              <a:buFont typeface="Arial" panose="020B0604020202020204" pitchFamily="34" charset="0"/>
              <a:buChar char="•"/>
            </a:pPr>
            <a:r>
              <a:rPr lang="de-DE" dirty="0" smtClean="0"/>
              <a:t>vier Frauen, zwei Männer</a:t>
            </a:r>
          </a:p>
          <a:p>
            <a:pPr marL="285750" indent="-285750">
              <a:buFont typeface="Arial" panose="020B0604020202020204" pitchFamily="34" charset="0"/>
              <a:buChar char="•"/>
            </a:pPr>
            <a:r>
              <a:rPr lang="de-DE" dirty="0" smtClean="0"/>
              <a:t>eine Psychologin, zwei Sozial-pädagogen, eine Sozialpädagogin, eine Heilpädagogin, eine Teamassistentin</a:t>
            </a:r>
            <a:endParaRPr lang="de-DE" dirty="0"/>
          </a:p>
        </p:txBody>
      </p:sp>
      <p:sp>
        <p:nvSpPr>
          <p:cNvPr id="10" name="Datumsplatzhalter 9"/>
          <p:cNvSpPr>
            <a:spLocks noGrp="1"/>
          </p:cNvSpPr>
          <p:nvPr>
            <p:ph type="dt" sz="half" idx="10"/>
          </p:nvPr>
        </p:nvSpPr>
        <p:spPr/>
        <p:txBody>
          <a:bodyPr/>
          <a:lstStyle/>
          <a:p>
            <a:r>
              <a:rPr lang="de-DE" smtClean="0"/>
              <a:t>KVJS Leitertagung Schutzkonzept EFB</a:t>
            </a:r>
            <a:endParaRPr lang="de-DE" dirty="0"/>
          </a:p>
        </p:txBody>
      </p:sp>
      <p:sp>
        <p:nvSpPr>
          <p:cNvPr id="11" name="Fußzeilenplatzhalter 10"/>
          <p:cNvSpPr>
            <a:spLocks noGrp="1"/>
          </p:cNvSpPr>
          <p:nvPr>
            <p:ph type="ftr" sz="quarter" idx="11"/>
          </p:nvPr>
        </p:nvSpPr>
        <p:spPr/>
        <p:txBody>
          <a:bodyPr/>
          <a:lstStyle/>
          <a:p>
            <a:r>
              <a:rPr lang="de-DE" smtClean="0"/>
              <a:t>9. Juli 2018</a:t>
            </a:r>
            <a:endParaRPr lang="de-DE"/>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639" y="2348880"/>
            <a:ext cx="3312368" cy="2365701"/>
          </a:xfrm>
          <a:prstGeom prst="rect">
            <a:avLst/>
          </a:prstGeom>
        </p:spPr>
      </p:pic>
    </p:spTree>
    <p:extLst>
      <p:ext uri="{BB962C8B-B14F-4D97-AF65-F5344CB8AC3E}">
        <p14:creationId xmlns:p14="http://schemas.microsoft.com/office/powerpoint/2010/main" val="11057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43490" y="1027664"/>
            <a:ext cx="7024744" cy="1143000"/>
          </a:xfrm>
        </p:spPr>
        <p:txBody>
          <a:bodyPr/>
          <a:lstStyle/>
          <a:p>
            <a:r>
              <a:rPr lang="de-DE" dirty="0" smtClean="0"/>
              <a:t>Bei uns doch nicht….</a:t>
            </a:r>
            <a:endParaRPr lang="de-DE" dirty="0"/>
          </a:p>
        </p:txBody>
      </p:sp>
      <p:pic>
        <p:nvPicPr>
          <p:cNvPr id="2" name="Inhaltsplatzhalt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2204864"/>
            <a:ext cx="5308342" cy="3530519"/>
          </a:xfrm>
        </p:spPr>
      </p:pic>
      <p:sp>
        <p:nvSpPr>
          <p:cNvPr id="9" name="Datumsplatzhalter 8"/>
          <p:cNvSpPr>
            <a:spLocks noGrp="1"/>
          </p:cNvSpPr>
          <p:nvPr>
            <p:ph type="dt" sz="half" idx="10"/>
          </p:nvPr>
        </p:nvSpPr>
        <p:spPr/>
        <p:txBody>
          <a:bodyPr/>
          <a:lstStyle/>
          <a:p>
            <a:r>
              <a:rPr lang="de-DE" smtClean="0"/>
              <a:t>KVJS Leitertagung Schutzkonzept EFB</a:t>
            </a:r>
            <a:endParaRPr lang="de-DE" dirty="0"/>
          </a:p>
        </p:txBody>
      </p:sp>
      <p:sp>
        <p:nvSpPr>
          <p:cNvPr id="10" name="Fußzeilenplatzhalter 9"/>
          <p:cNvSpPr>
            <a:spLocks noGrp="1"/>
          </p:cNvSpPr>
          <p:nvPr>
            <p:ph type="ftr" sz="quarter" idx="11"/>
          </p:nvPr>
        </p:nvSpPr>
        <p:spPr/>
        <p:txBody>
          <a:bodyPr/>
          <a:lstStyle/>
          <a:p>
            <a:r>
              <a:rPr lang="de-DE" smtClean="0"/>
              <a:t>9. Juli 2018</a:t>
            </a:r>
            <a:endParaRPr lang="de-DE"/>
          </a:p>
        </p:txBody>
      </p:sp>
      <p:sp>
        <p:nvSpPr>
          <p:cNvPr id="3" name="Textfeld 2"/>
          <p:cNvSpPr txBox="1"/>
          <p:nvPr/>
        </p:nvSpPr>
        <p:spPr>
          <a:xfrm>
            <a:off x="1474130" y="5877272"/>
            <a:ext cx="5472608" cy="276999"/>
          </a:xfrm>
          <a:prstGeom prst="rect">
            <a:avLst/>
          </a:prstGeom>
          <a:noFill/>
        </p:spPr>
        <p:txBody>
          <a:bodyPr wrap="square" rtlCol="0">
            <a:spAutoFit/>
          </a:bodyPr>
          <a:lstStyle/>
          <a:p>
            <a:r>
              <a:rPr lang="de-DE" sz="1200" i="1" dirty="0"/>
              <a:t>©</a:t>
            </a:r>
            <a:r>
              <a:rPr lang="de-DE" sz="1200" i="1" dirty="0" err="1"/>
              <a:t>fotografaw</a:t>
            </a:r>
            <a:r>
              <a:rPr lang="de-DE" sz="1200" i="1" dirty="0"/>
              <a:t> - </a:t>
            </a:r>
            <a:r>
              <a:rPr lang="de-DE" sz="1200" i="1" dirty="0" err="1"/>
              <a:t>stock.adobe</a:t>
            </a:r>
            <a:endParaRPr lang="de-DE" sz="1200" i="1" dirty="0"/>
          </a:p>
        </p:txBody>
      </p:sp>
    </p:spTree>
    <p:extLst>
      <p:ext uri="{BB962C8B-B14F-4D97-AF65-F5344CB8AC3E}">
        <p14:creationId xmlns:p14="http://schemas.microsoft.com/office/powerpoint/2010/main" val="2855672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1143000"/>
          </a:xfrm>
        </p:spPr>
        <p:txBody>
          <a:bodyPr>
            <a:normAutofit fontScale="90000"/>
          </a:bodyPr>
          <a:lstStyle/>
          <a:p>
            <a:r>
              <a:rPr lang="de-DE" dirty="0" smtClean="0"/>
              <a:t>Weg ist das Ziel – ein Schutz-konzept mit Leben füllen</a:t>
            </a:r>
            <a:endParaRPr lang="de-DE" dirty="0"/>
          </a:p>
        </p:txBody>
      </p:sp>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2204864"/>
            <a:ext cx="5468007" cy="3508375"/>
          </a:xfrm>
        </p:spPr>
      </p:pic>
      <p:sp>
        <p:nvSpPr>
          <p:cNvPr id="6" name="Datumsplatzhalter 5"/>
          <p:cNvSpPr>
            <a:spLocks noGrp="1"/>
          </p:cNvSpPr>
          <p:nvPr>
            <p:ph type="dt" sz="half" idx="10"/>
          </p:nvPr>
        </p:nvSpPr>
        <p:spPr/>
        <p:txBody>
          <a:bodyPr/>
          <a:lstStyle/>
          <a:p>
            <a:r>
              <a:rPr lang="de-DE" smtClean="0"/>
              <a:t>KVJS Leitertagung Schutzkonzept EFB</a:t>
            </a:r>
            <a:endParaRPr lang="de-DE" dirty="0"/>
          </a:p>
        </p:txBody>
      </p:sp>
      <p:sp>
        <p:nvSpPr>
          <p:cNvPr id="7" name="Fußzeilenplatzhalter 6"/>
          <p:cNvSpPr>
            <a:spLocks noGrp="1"/>
          </p:cNvSpPr>
          <p:nvPr>
            <p:ph type="ftr" sz="quarter" idx="11"/>
          </p:nvPr>
        </p:nvSpPr>
        <p:spPr/>
        <p:txBody>
          <a:bodyPr/>
          <a:lstStyle/>
          <a:p>
            <a:r>
              <a:rPr lang="de-DE" dirty="0" smtClean="0"/>
              <a:t>9. Juli 2018</a:t>
            </a:r>
            <a:endParaRPr lang="de-DE" dirty="0"/>
          </a:p>
        </p:txBody>
      </p:sp>
      <p:sp>
        <p:nvSpPr>
          <p:cNvPr id="8" name="Textfeld 7"/>
          <p:cNvSpPr txBox="1"/>
          <p:nvPr/>
        </p:nvSpPr>
        <p:spPr>
          <a:xfrm>
            <a:off x="1187624" y="5810780"/>
            <a:ext cx="2304256" cy="276999"/>
          </a:xfrm>
          <a:prstGeom prst="rect">
            <a:avLst/>
          </a:prstGeom>
          <a:noFill/>
        </p:spPr>
        <p:txBody>
          <a:bodyPr wrap="square" rtlCol="0">
            <a:spAutoFit/>
          </a:bodyPr>
          <a:lstStyle/>
          <a:p>
            <a:r>
              <a:rPr lang="de-DE" sz="1200" i="1" dirty="0"/>
              <a:t>©</a:t>
            </a:r>
            <a:r>
              <a:rPr lang="de-DE" sz="1200" i="1" dirty="0" err="1"/>
              <a:t>stockpics</a:t>
            </a:r>
            <a:r>
              <a:rPr lang="de-DE" sz="1200" i="1" dirty="0"/>
              <a:t> - </a:t>
            </a:r>
            <a:r>
              <a:rPr lang="de-DE" sz="1200" i="1" dirty="0" err="1"/>
              <a:t>stock.adobe</a:t>
            </a:r>
            <a:endParaRPr lang="de-DE" sz="1200" i="1" dirty="0"/>
          </a:p>
        </p:txBody>
      </p:sp>
    </p:spTree>
    <p:extLst>
      <p:ext uri="{BB962C8B-B14F-4D97-AF65-F5344CB8AC3E}">
        <p14:creationId xmlns:p14="http://schemas.microsoft.com/office/powerpoint/2010/main" val="3539477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85000" lnSpcReduction="20000"/>
          </a:bodyPr>
          <a:lstStyle/>
          <a:p>
            <a:r>
              <a:rPr lang="de-DE" b="1" dirty="0" smtClean="0">
                <a:solidFill>
                  <a:srgbClr val="FF0000"/>
                </a:solidFill>
              </a:rPr>
              <a:t>Betriebsblindheit</a:t>
            </a:r>
          </a:p>
          <a:p>
            <a:pPr lvl="1">
              <a:buFont typeface="Wingdings" panose="05000000000000000000" pitchFamily="2" charset="2"/>
              <a:buChar char="§"/>
            </a:pPr>
            <a:r>
              <a:rPr lang="de-DE" dirty="0" smtClean="0"/>
              <a:t>selbst Moderation bei Entwicklung von Schutzkonzepten für Kitas und Schulen</a:t>
            </a:r>
          </a:p>
          <a:p>
            <a:pPr lvl="1">
              <a:buFont typeface="Wingdings" panose="05000000000000000000" pitchFamily="2" charset="2"/>
              <a:buChar char="§"/>
            </a:pPr>
            <a:r>
              <a:rPr lang="de-DE" dirty="0" smtClean="0"/>
              <a:t>kein eigenes Schutzkonzept</a:t>
            </a:r>
          </a:p>
          <a:p>
            <a:r>
              <a:rPr lang="de-DE" b="1" dirty="0" smtClean="0">
                <a:solidFill>
                  <a:srgbClr val="002060"/>
                </a:solidFill>
              </a:rPr>
              <a:t>Günstige Umstände</a:t>
            </a:r>
          </a:p>
          <a:p>
            <a:pPr lvl="1">
              <a:buFont typeface="Arial" panose="020B0604020202020204" pitchFamily="34" charset="0"/>
              <a:buChar char="•"/>
            </a:pPr>
            <a:r>
              <a:rPr lang="de-DE" dirty="0" smtClean="0"/>
              <a:t>Vorkenntnisse, Erfahrungen zum Thema</a:t>
            </a:r>
          </a:p>
          <a:p>
            <a:pPr lvl="1">
              <a:buFont typeface="Arial" panose="020B0604020202020204" pitchFamily="34" charset="0"/>
              <a:buChar char="•"/>
            </a:pPr>
            <a:r>
              <a:rPr lang="de-DE" dirty="0" smtClean="0"/>
              <a:t>Kollege Balb schreibt Abschlussarbeit im Rahmen seiner Ausbildung zur Fachkraft für Intervention und Prävention bei </a:t>
            </a:r>
            <a:r>
              <a:rPr lang="de-DE" dirty="0" err="1" smtClean="0"/>
              <a:t>Pfiffigunde</a:t>
            </a:r>
            <a:r>
              <a:rPr lang="de-DE" dirty="0" smtClean="0"/>
              <a:t> e.V.</a:t>
            </a:r>
          </a:p>
          <a:p>
            <a:pPr lvl="1">
              <a:buFont typeface="Arial" panose="020B0604020202020204" pitchFamily="34" charset="0"/>
              <a:buChar char="•"/>
            </a:pPr>
            <a:r>
              <a:rPr lang="de-DE" dirty="0" smtClean="0"/>
              <a:t>Anstehende Überarbeitung der Gesamtkonzeption von Erziehungsberatung und Kontaktstelle</a:t>
            </a:r>
            <a:endParaRPr lang="de-DE" dirty="0"/>
          </a:p>
        </p:txBody>
      </p:sp>
      <p:sp>
        <p:nvSpPr>
          <p:cNvPr id="3" name="Datumsplatzhalter 2"/>
          <p:cNvSpPr>
            <a:spLocks noGrp="1"/>
          </p:cNvSpPr>
          <p:nvPr>
            <p:ph type="dt" sz="half" idx="10"/>
          </p:nvPr>
        </p:nvSpPr>
        <p:spPr/>
        <p:txBody>
          <a:bodyPr/>
          <a:lstStyle/>
          <a:p>
            <a:r>
              <a:rPr lang="de-DE" smtClean="0"/>
              <a:t>KVJS Leitertagung Schutzkonzept EFB</a:t>
            </a:r>
            <a:endParaRPr lang="de-DE" dirty="0"/>
          </a:p>
        </p:txBody>
      </p:sp>
      <p:sp>
        <p:nvSpPr>
          <p:cNvPr id="4" name="Fußzeilenplatzhalter 3"/>
          <p:cNvSpPr>
            <a:spLocks noGrp="1"/>
          </p:cNvSpPr>
          <p:nvPr>
            <p:ph type="ftr" sz="quarter" idx="11"/>
          </p:nvPr>
        </p:nvSpPr>
        <p:spPr/>
        <p:txBody>
          <a:bodyPr/>
          <a:lstStyle/>
          <a:p>
            <a:r>
              <a:rPr lang="de-DE" smtClean="0"/>
              <a:t>9. Juli 2018</a:t>
            </a:r>
            <a:endParaRPr lang="de-DE" dirty="0"/>
          </a:p>
        </p:txBody>
      </p:sp>
      <p:sp>
        <p:nvSpPr>
          <p:cNvPr id="5" name="Titel 4"/>
          <p:cNvSpPr>
            <a:spLocks noGrp="1"/>
          </p:cNvSpPr>
          <p:nvPr>
            <p:ph type="title"/>
          </p:nvPr>
        </p:nvSpPr>
        <p:spPr/>
        <p:txBody>
          <a:bodyPr/>
          <a:lstStyle/>
          <a:p>
            <a:r>
              <a:rPr lang="de-DE" dirty="0" smtClean="0"/>
              <a:t>Ausgangslage im Team</a:t>
            </a:r>
            <a:endParaRPr lang="de-DE" dirty="0"/>
          </a:p>
        </p:txBody>
      </p:sp>
    </p:spTree>
    <p:extLst>
      <p:ext uri="{BB962C8B-B14F-4D97-AF65-F5344CB8AC3E}">
        <p14:creationId xmlns:p14="http://schemas.microsoft.com/office/powerpoint/2010/main" val="1548020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1143000"/>
          </a:xfrm>
        </p:spPr>
        <p:txBody>
          <a:bodyPr/>
          <a:lstStyle/>
          <a:p>
            <a:r>
              <a:rPr lang="de-DE" dirty="0" smtClean="0"/>
              <a:t>Ausgangsfragen im </a:t>
            </a:r>
            <a:r>
              <a:rPr lang="de-DE" dirty="0"/>
              <a:t>T</a:t>
            </a:r>
            <a:r>
              <a:rPr lang="de-DE" dirty="0" smtClean="0"/>
              <a:t>eam</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Wie muss ein sicherer Schutzraum in Beratung für unsere Klienten, speziell Kinder und Jugendliche, aber auch Erwachsene in der Beratung aussehen?</a:t>
            </a:r>
          </a:p>
          <a:p>
            <a:r>
              <a:rPr lang="de-DE" dirty="0"/>
              <a:t>Welche speziellen, auf die Beratungsstelle bezogenen Bedingungen können sexuellen Missbrauch begünstigen?</a:t>
            </a:r>
          </a:p>
          <a:p>
            <a:r>
              <a:rPr lang="de-DE" dirty="0" smtClean="0"/>
              <a:t>Was geschieht, wenn ein Mitarbeiter, eine Mitarbeiterin tatsächlich Grenzen überschreitet?</a:t>
            </a:r>
          </a:p>
          <a:p>
            <a:r>
              <a:rPr lang="de-DE" dirty="0" smtClean="0"/>
              <a:t>Wer hat welche Verantwortlichkeit?</a:t>
            </a:r>
          </a:p>
          <a:p>
            <a:r>
              <a:rPr lang="de-DE" dirty="0" smtClean="0"/>
              <a:t>Wie können sich die Mitarbeiter gegen falsche Verdächtigungen schützen?</a:t>
            </a:r>
            <a:endParaRPr lang="de-DE" dirty="0"/>
          </a:p>
        </p:txBody>
      </p:sp>
      <p:sp>
        <p:nvSpPr>
          <p:cNvPr id="6" name="Datumsplatzhalter 5"/>
          <p:cNvSpPr>
            <a:spLocks noGrp="1"/>
          </p:cNvSpPr>
          <p:nvPr>
            <p:ph type="dt" sz="half" idx="10"/>
          </p:nvPr>
        </p:nvSpPr>
        <p:spPr/>
        <p:txBody>
          <a:bodyPr/>
          <a:lstStyle/>
          <a:p>
            <a:r>
              <a:rPr lang="de-DE" smtClean="0"/>
              <a:t>KVJS Leitertagung Schutzkonzept EFB</a:t>
            </a:r>
            <a:endParaRPr lang="de-DE" dirty="0"/>
          </a:p>
        </p:txBody>
      </p:sp>
      <p:sp>
        <p:nvSpPr>
          <p:cNvPr id="7" name="Fußzeilenplatzhalter 6"/>
          <p:cNvSpPr>
            <a:spLocks noGrp="1"/>
          </p:cNvSpPr>
          <p:nvPr>
            <p:ph type="ftr" sz="quarter" idx="11"/>
          </p:nvPr>
        </p:nvSpPr>
        <p:spPr/>
        <p:txBody>
          <a:bodyPr/>
          <a:lstStyle/>
          <a:p>
            <a:r>
              <a:rPr lang="de-DE" smtClean="0"/>
              <a:t>9. Juli 2018</a:t>
            </a:r>
            <a:endParaRPr lang="de-DE"/>
          </a:p>
        </p:txBody>
      </p:sp>
    </p:spTree>
    <p:extLst>
      <p:ext uri="{BB962C8B-B14F-4D97-AF65-F5344CB8AC3E}">
        <p14:creationId xmlns:p14="http://schemas.microsoft.com/office/powerpoint/2010/main" val="3329978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KVJS Leitertagung Schutzkonzept EFB</a:t>
            </a:r>
            <a:endParaRPr lang="de-DE" dirty="0"/>
          </a:p>
        </p:txBody>
      </p:sp>
      <p:sp>
        <p:nvSpPr>
          <p:cNvPr id="4" name="Fußzeilenplatzhalter 3"/>
          <p:cNvSpPr>
            <a:spLocks noGrp="1"/>
          </p:cNvSpPr>
          <p:nvPr>
            <p:ph type="ftr" sz="quarter" idx="11"/>
          </p:nvPr>
        </p:nvSpPr>
        <p:spPr/>
        <p:txBody>
          <a:bodyPr/>
          <a:lstStyle/>
          <a:p>
            <a:r>
              <a:rPr lang="de-DE" smtClean="0"/>
              <a:t>9. Juli 2018</a:t>
            </a:r>
            <a:endParaRPr lang="de-DE" dirty="0"/>
          </a:p>
        </p:txBody>
      </p:sp>
      <p:sp>
        <p:nvSpPr>
          <p:cNvPr id="6" name="Textfeld 5"/>
          <p:cNvSpPr txBox="1"/>
          <p:nvPr/>
        </p:nvSpPr>
        <p:spPr>
          <a:xfrm>
            <a:off x="4283967" y="1424020"/>
            <a:ext cx="4187253" cy="646331"/>
          </a:xfrm>
          <a:prstGeom prst="rect">
            <a:avLst/>
          </a:prstGeom>
          <a:noFill/>
        </p:spPr>
        <p:txBody>
          <a:bodyPr wrap="square" rtlCol="0">
            <a:spAutoFit/>
          </a:bodyPr>
          <a:lstStyle/>
          <a:p>
            <a:r>
              <a:rPr lang="de-DE" dirty="0"/>
              <a:t>https://www.schule-gegen-sexuelle-gewalt.de/bestandteile/</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65" y="1119881"/>
            <a:ext cx="3326471" cy="2217647"/>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65" y="3337528"/>
            <a:ext cx="3326471" cy="3118311"/>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793" y="2708920"/>
            <a:ext cx="3465755" cy="3227808"/>
          </a:xfrm>
          <a:prstGeom prst="rect">
            <a:avLst/>
          </a:prstGeom>
        </p:spPr>
      </p:pic>
    </p:spTree>
    <p:extLst>
      <p:ext uri="{BB962C8B-B14F-4D97-AF65-F5344CB8AC3E}">
        <p14:creationId xmlns:p14="http://schemas.microsoft.com/office/powerpoint/2010/main" val="1900733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490" y="1027664"/>
            <a:ext cx="7024744" cy="1143000"/>
          </a:xfrm>
        </p:spPr>
        <p:txBody>
          <a:bodyPr/>
          <a:lstStyle/>
          <a:p>
            <a:r>
              <a:rPr lang="de-DE" dirty="0" smtClean="0"/>
              <a:t>Phasen im Prozess</a:t>
            </a:r>
            <a:endParaRPr lang="de-DE" dirty="0"/>
          </a:p>
        </p:txBody>
      </p:sp>
      <p:sp>
        <p:nvSpPr>
          <p:cNvPr id="3" name="Inhaltsplatzhalter 2"/>
          <p:cNvSpPr>
            <a:spLocks noGrp="1"/>
          </p:cNvSpPr>
          <p:nvPr>
            <p:ph idx="1"/>
          </p:nvPr>
        </p:nvSpPr>
        <p:spPr>
          <a:xfrm>
            <a:off x="1043492" y="2204864"/>
            <a:ext cx="6777317" cy="3960440"/>
          </a:xfrm>
        </p:spPr>
        <p:txBody>
          <a:bodyPr>
            <a:normAutofit fontScale="77500" lnSpcReduction="20000"/>
          </a:bodyPr>
          <a:lstStyle/>
          <a:p>
            <a:r>
              <a:rPr lang="de-DE" dirty="0" smtClean="0"/>
              <a:t>Einstieg</a:t>
            </a:r>
          </a:p>
          <a:p>
            <a:pPr lvl="1">
              <a:buFont typeface="Arial" panose="020B0604020202020204" pitchFamily="34" charset="0"/>
              <a:buChar char="•"/>
            </a:pPr>
            <a:r>
              <a:rPr lang="de-DE" dirty="0" smtClean="0"/>
              <a:t>Leitbild, Selbstverständnis, Fehlerkultur</a:t>
            </a:r>
          </a:p>
          <a:p>
            <a:r>
              <a:rPr lang="de-DE" dirty="0" smtClean="0"/>
              <a:t>Analyse</a:t>
            </a:r>
          </a:p>
          <a:p>
            <a:pPr lvl="1">
              <a:buFont typeface="Arial" panose="020B0604020202020204" pitchFamily="34" charset="0"/>
              <a:buChar char="•"/>
            </a:pPr>
            <a:r>
              <a:rPr lang="de-DE" dirty="0" smtClean="0"/>
              <a:t>Potentialanalyse, Schutzfaktoren</a:t>
            </a:r>
          </a:p>
          <a:p>
            <a:pPr lvl="1">
              <a:buFont typeface="Arial" panose="020B0604020202020204" pitchFamily="34" charset="0"/>
              <a:buChar char="•"/>
            </a:pPr>
            <a:r>
              <a:rPr lang="de-DE" dirty="0" smtClean="0"/>
              <a:t>Risikofaktoren, Gefährdungsmomente</a:t>
            </a:r>
          </a:p>
          <a:p>
            <a:r>
              <a:rPr lang="de-DE" dirty="0" smtClean="0"/>
              <a:t>Bestandteile des Konzeptes</a:t>
            </a:r>
          </a:p>
          <a:p>
            <a:pPr lvl="1">
              <a:buFont typeface="Arial" panose="020B0604020202020204" pitchFamily="34" charset="0"/>
              <a:buChar char="•"/>
            </a:pPr>
            <a:r>
              <a:rPr lang="de-DE" dirty="0" smtClean="0"/>
              <a:t>Leitbild</a:t>
            </a:r>
          </a:p>
          <a:p>
            <a:pPr lvl="1">
              <a:buFont typeface="Arial" panose="020B0604020202020204" pitchFamily="34" charset="0"/>
              <a:buChar char="•"/>
            </a:pPr>
            <a:r>
              <a:rPr lang="de-DE" dirty="0" smtClean="0"/>
              <a:t>Verhaltenskodex</a:t>
            </a:r>
          </a:p>
          <a:p>
            <a:pPr lvl="1">
              <a:buFont typeface="Arial" panose="020B0604020202020204" pitchFamily="34" charset="0"/>
              <a:buChar char="•"/>
            </a:pPr>
            <a:r>
              <a:rPr lang="de-DE" dirty="0" smtClean="0"/>
              <a:t>Partizipation, Prävention</a:t>
            </a:r>
          </a:p>
          <a:p>
            <a:pPr lvl="1">
              <a:buFont typeface="Arial" panose="020B0604020202020204" pitchFamily="34" charset="0"/>
              <a:buChar char="•"/>
            </a:pPr>
            <a:r>
              <a:rPr lang="de-DE" dirty="0" smtClean="0"/>
              <a:t>Information, Fortbildung</a:t>
            </a:r>
          </a:p>
          <a:p>
            <a:pPr lvl="1">
              <a:buFont typeface="Arial" panose="020B0604020202020204" pitchFamily="34" charset="0"/>
              <a:buChar char="•"/>
            </a:pPr>
            <a:r>
              <a:rPr lang="de-DE" dirty="0"/>
              <a:t>Beschwerdeverfahren</a:t>
            </a:r>
          </a:p>
          <a:p>
            <a:pPr lvl="1">
              <a:buFont typeface="Arial" panose="020B0604020202020204" pitchFamily="34" charset="0"/>
              <a:buChar char="•"/>
            </a:pPr>
            <a:r>
              <a:rPr lang="de-DE" dirty="0" smtClean="0"/>
              <a:t>Interventionsplan/externe Kooperation</a:t>
            </a:r>
            <a:endParaRPr lang="de-DE" dirty="0"/>
          </a:p>
          <a:p>
            <a:pPr lvl="1">
              <a:buFont typeface="Arial" panose="020B0604020202020204" pitchFamily="34" charset="0"/>
              <a:buChar char="•"/>
            </a:pPr>
            <a:r>
              <a:rPr lang="de-DE" dirty="0" smtClean="0"/>
              <a:t>Personalebene, Führungszeugnis (Teamstruktur, Bewerbungen)</a:t>
            </a:r>
          </a:p>
        </p:txBody>
      </p:sp>
      <p:sp>
        <p:nvSpPr>
          <p:cNvPr id="6" name="Datumsplatzhalter 5"/>
          <p:cNvSpPr>
            <a:spLocks noGrp="1"/>
          </p:cNvSpPr>
          <p:nvPr>
            <p:ph type="dt" sz="half" idx="10"/>
          </p:nvPr>
        </p:nvSpPr>
        <p:spPr/>
        <p:txBody>
          <a:bodyPr/>
          <a:lstStyle/>
          <a:p>
            <a:r>
              <a:rPr lang="de-DE" smtClean="0"/>
              <a:t>KVJS Leitertagung Schutzkonzept EFB</a:t>
            </a:r>
            <a:endParaRPr lang="de-DE" dirty="0"/>
          </a:p>
        </p:txBody>
      </p:sp>
      <p:sp>
        <p:nvSpPr>
          <p:cNvPr id="7" name="Fußzeilenplatzhalter 6"/>
          <p:cNvSpPr>
            <a:spLocks noGrp="1"/>
          </p:cNvSpPr>
          <p:nvPr>
            <p:ph type="ftr" sz="quarter" idx="11"/>
          </p:nvPr>
        </p:nvSpPr>
        <p:spPr/>
        <p:txBody>
          <a:bodyPr/>
          <a:lstStyle/>
          <a:p>
            <a:r>
              <a:rPr lang="de-DE" smtClean="0"/>
              <a:t>9. Juli 2018</a:t>
            </a:r>
            <a:endParaRPr lang="de-DE"/>
          </a:p>
        </p:txBody>
      </p:sp>
    </p:spTree>
    <p:extLst>
      <p:ext uri="{BB962C8B-B14F-4D97-AF65-F5344CB8AC3E}">
        <p14:creationId xmlns:p14="http://schemas.microsoft.com/office/powerpoint/2010/main" val="209730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43490" y="1027664"/>
            <a:ext cx="7024744" cy="1143000"/>
          </a:xfrm>
        </p:spPr>
        <p:txBody>
          <a:bodyPr/>
          <a:lstStyle/>
          <a:p>
            <a:r>
              <a:rPr lang="de-DE" dirty="0" smtClean="0"/>
              <a:t>Unterschiedliche Formen</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68475387"/>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atumsplatzhalter 8"/>
          <p:cNvSpPr>
            <a:spLocks noGrp="1"/>
          </p:cNvSpPr>
          <p:nvPr>
            <p:ph type="dt" sz="half" idx="10"/>
          </p:nvPr>
        </p:nvSpPr>
        <p:spPr/>
        <p:txBody>
          <a:bodyPr/>
          <a:lstStyle/>
          <a:p>
            <a:r>
              <a:rPr lang="de-DE" smtClean="0"/>
              <a:t>KVJS Leitertagung Schutzkonzept EFB</a:t>
            </a:r>
            <a:endParaRPr lang="de-DE" dirty="0"/>
          </a:p>
        </p:txBody>
      </p:sp>
      <p:sp>
        <p:nvSpPr>
          <p:cNvPr id="10" name="Fußzeilenplatzhalter 9"/>
          <p:cNvSpPr>
            <a:spLocks noGrp="1"/>
          </p:cNvSpPr>
          <p:nvPr>
            <p:ph type="ftr" sz="quarter" idx="11"/>
          </p:nvPr>
        </p:nvSpPr>
        <p:spPr/>
        <p:txBody>
          <a:bodyPr/>
          <a:lstStyle/>
          <a:p>
            <a:r>
              <a:rPr lang="de-DE" smtClean="0"/>
              <a:t>9. Juli 2018</a:t>
            </a:r>
            <a:endParaRPr lang="de-DE"/>
          </a:p>
        </p:txBody>
      </p:sp>
    </p:spTree>
    <p:extLst>
      <p:ext uri="{BB962C8B-B14F-4D97-AF65-F5344CB8AC3E}">
        <p14:creationId xmlns:p14="http://schemas.microsoft.com/office/powerpoint/2010/main" val="1957638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1451</Words>
  <Application>Microsoft Office PowerPoint</Application>
  <PresentationFormat>Bildschirmpräsentation (4:3)</PresentationFormat>
  <Paragraphs>227</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Austin</vt:lpstr>
      <vt:lpstr>Schutzkonzept</vt:lpstr>
      <vt:lpstr>PowerPoint-Präsentation</vt:lpstr>
      <vt:lpstr>Bei uns doch nicht….</vt:lpstr>
      <vt:lpstr>Weg ist das Ziel – ein Schutz-konzept mit Leben füllen</vt:lpstr>
      <vt:lpstr>Ausgangslage im Team</vt:lpstr>
      <vt:lpstr>Ausgangsfragen im Team</vt:lpstr>
      <vt:lpstr>PowerPoint-Präsentation</vt:lpstr>
      <vt:lpstr>Phasen im Prozess</vt:lpstr>
      <vt:lpstr>Unterschiedliche Formen</vt:lpstr>
      <vt:lpstr>Fehlerkultur</vt:lpstr>
      <vt:lpstr>Risikoanalyse</vt:lpstr>
      <vt:lpstr>Schutzfaktoren</vt:lpstr>
      <vt:lpstr>PowerPoint-Präsentation</vt:lpstr>
      <vt:lpstr>Verhaltenskodex</vt:lpstr>
      <vt:lpstr>Verhaltenskodex</vt:lpstr>
      <vt:lpstr>Beschwerdemanagement</vt:lpstr>
      <vt:lpstr>Partizipation</vt:lpstr>
      <vt:lpstr>PowerPoint-Präsentation</vt:lpstr>
    </vt:vector>
  </TitlesOfParts>
  <Company>Landratsamt Ostalbkreis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Schutzkonzept</dc:title>
  <dc:creator>Hark-Thome Astrid</dc:creator>
  <cp:lastModifiedBy>Hark-Thome Astrid</cp:lastModifiedBy>
  <cp:revision>19</cp:revision>
  <dcterms:created xsi:type="dcterms:W3CDTF">2018-05-28T08:37:09Z</dcterms:created>
  <dcterms:modified xsi:type="dcterms:W3CDTF">2018-07-11T12:20:33Z</dcterms:modified>
</cp:coreProperties>
</file>