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1" r:id="rId2"/>
    <p:sldId id="264" r:id="rId3"/>
    <p:sldId id="265" r:id="rId4"/>
    <p:sldId id="266" r:id="rId5"/>
    <p:sldId id="271" r:id="rId6"/>
    <p:sldId id="273" r:id="rId7"/>
    <p:sldId id="272" r:id="rId8"/>
    <p:sldId id="277" r:id="rId9"/>
    <p:sldId id="276" r:id="rId10"/>
    <p:sldId id="274"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1" autoAdjust="0"/>
    <p:restoredTop sz="94629" autoAdjust="0"/>
  </p:normalViewPr>
  <p:slideViewPr>
    <p:cSldViewPr>
      <p:cViewPr>
        <p:scale>
          <a:sx n="70" d="100"/>
          <a:sy n="70" d="100"/>
        </p:scale>
        <p:origin x="-2136" y="-8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E357C-8BDE-4C70-BB69-2F4395DFAAA4}" type="datetimeFigureOut">
              <a:rPr lang="de-DE" smtClean="0"/>
              <a:t>19.12.2018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E2F2E-6C28-4E5E-9337-CB6E1F94D0B6}" type="slidenum">
              <a:rPr lang="de-DE" smtClean="0"/>
              <a:t>‹Nr.›</a:t>
            </a:fld>
            <a:endParaRPr lang="de-DE"/>
          </a:p>
        </p:txBody>
      </p:sp>
    </p:spTree>
    <p:extLst>
      <p:ext uri="{BB962C8B-B14F-4D97-AF65-F5344CB8AC3E}">
        <p14:creationId xmlns:p14="http://schemas.microsoft.com/office/powerpoint/2010/main" val="222317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89E2F2E-6C28-4E5E-9337-CB6E1F94D0B6}" type="slidenum">
              <a:rPr lang="de-DE" smtClean="0"/>
              <a:t>2</a:t>
            </a:fld>
            <a:endParaRPr lang="de-DE"/>
          </a:p>
        </p:txBody>
      </p:sp>
    </p:spTree>
    <p:extLst>
      <p:ext uri="{BB962C8B-B14F-4D97-AF65-F5344CB8AC3E}">
        <p14:creationId xmlns:p14="http://schemas.microsoft.com/office/powerpoint/2010/main" val="53309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89E2F2E-6C28-4E5E-9337-CB6E1F94D0B6}" type="slidenum">
              <a:rPr lang="de-DE" smtClean="0"/>
              <a:t>3</a:t>
            </a:fld>
            <a:endParaRPr lang="de-DE"/>
          </a:p>
        </p:txBody>
      </p:sp>
    </p:spTree>
    <p:extLst>
      <p:ext uri="{BB962C8B-B14F-4D97-AF65-F5344CB8AC3E}">
        <p14:creationId xmlns:p14="http://schemas.microsoft.com/office/powerpoint/2010/main" val="86195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89E2F2E-6C28-4E5E-9337-CB6E1F94D0B6}" type="slidenum">
              <a:rPr lang="de-DE" smtClean="0"/>
              <a:t>4</a:t>
            </a:fld>
            <a:endParaRPr lang="de-DE"/>
          </a:p>
        </p:txBody>
      </p:sp>
    </p:spTree>
    <p:extLst>
      <p:ext uri="{BB962C8B-B14F-4D97-AF65-F5344CB8AC3E}">
        <p14:creationId xmlns:p14="http://schemas.microsoft.com/office/powerpoint/2010/main" val="101442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88B58D5-6E33-4998-9B6C-DED24DA2C4F9}" type="datetimeFigureOut">
              <a:rPr lang="de-DE" smtClean="0"/>
              <a:t>19.12.2018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16541AF-FCF5-4F10-AD44-699B910C3CA5}" type="slidenum">
              <a:rPr lang="de-DE" smtClean="0"/>
              <a:t>‹Nr.›</a:t>
            </a:fld>
            <a:endParaRPr lang="de-DE"/>
          </a:p>
        </p:txBody>
      </p:sp>
    </p:spTree>
    <p:extLst>
      <p:ext uri="{BB962C8B-B14F-4D97-AF65-F5344CB8AC3E}">
        <p14:creationId xmlns:p14="http://schemas.microsoft.com/office/powerpoint/2010/main" val="156012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88B58D5-6E33-4998-9B6C-DED24DA2C4F9}" type="datetimeFigureOut">
              <a:rPr lang="de-DE" smtClean="0"/>
              <a:t>19.12.2018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16541AF-FCF5-4F10-AD44-699B910C3CA5}" type="slidenum">
              <a:rPr lang="de-DE" smtClean="0"/>
              <a:t>‹Nr.›</a:t>
            </a:fld>
            <a:endParaRPr lang="de-DE"/>
          </a:p>
        </p:txBody>
      </p:sp>
    </p:spTree>
    <p:extLst>
      <p:ext uri="{BB962C8B-B14F-4D97-AF65-F5344CB8AC3E}">
        <p14:creationId xmlns:p14="http://schemas.microsoft.com/office/powerpoint/2010/main" val="195117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88B58D5-6E33-4998-9B6C-DED24DA2C4F9}" type="datetimeFigureOut">
              <a:rPr lang="de-DE" smtClean="0"/>
              <a:t>19.12.2018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16541AF-FCF5-4F10-AD44-699B910C3CA5}" type="slidenum">
              <a:rPr lang="de-DE" smtClean="0"/>
              <a:t>‹Nr.›</a:t>
            </a:fld>
            <a:endParaRPr lang="de-DE"/>
          </a:p>
        </p:txBody>
      </p:sp>
    </p:spTree>
    <p:extLst>
      <p:ext uri="{BB962C8B-B14F-4D97-AF65-F5344CB8AC3E}">
        <p14:creationId xmlns:p14="http://schemas.microsoft.com/office/powerpoint/2010/main" val="303738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88B58D5-6E33-4998-9B6C-DED24DA2C4F9}" type="datetimeFigureOut">
              <a:rPr lang="de-DE" smtClean="0"/>
              <a:t>19.12.2018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16541AF-FCF5-4F10-AD44-699B910C3CA5}" type="slidenum">
              <a:rPr lang="de-DE" smtClean="0"/>
              <a:t>‹Nr.›</a:t>
            </a:fld>
            <a:endParaRPr lang="de-DE"/>
          </a:p>
        </p:txBody>
      </p:sp>
    </p:spTree>
    <p:extLst>
      <p:ext uri="{BB962C8B-B14F-4D97-AF65-F5344CB8AC3E}">
        <p14:creationId xmlns:p14="http://schemas.microsoft.com/office/powerpoint/2010/main" val="24644606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88B58D5-6E33-4998-9B6C-DED24DA2C4F9}" type="datetimeFigureOut">
              <a:rPr lang="de-DE" smtClean="0"/>
              <a:t>19.12.2018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16541AF-FCF5-4F10-AD44-699B910C3CA5}" type="slidenum">
              <a:rPr lang="de-DE" smtClean="0"/>
              <a:t>‹Nr.›</a:t>
            </a:fld>
            <a:endParaRPr lang="de-DE"/>
          </a:p>
        </p:txBody>
      </p:sp>
    </p:spTree>
    <p:extLst>
      <p:ext uri="{BB962C8B-B14F-4D97-AF65-F5344CB8AC3E}">
        <p14:creationId xmlns:p14="http://schemas.microsoft.com/office/powerpoint/2010/main" val="217732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88B58D5-6E33-4998-9B6C-DED24DA2C4F9}" type="datetimeFigureOut">
              <a:rPr lang="de-DE" smtClean="0"/>
              <a:t>19.12.2018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16541AF-FCF5-4F10-AD44-699B910C3CA5}" type="slidenum">
              <a:rPr lang="de-DE" smtClean="0"/>
              <a:t>‹Nr.›</a:t>
            </a:fld>
            <a:endParaRPr lang="de-DE"/>
          </a:p>
        </p:txBody>
      </p:sp>
    </p:spTree>
    <p:extLst>
      <p:ext uri="{BB962C8B-B14F-4D97-AF65-F5344CB8AC3E}">
        <p14:creationId xmlns:p14="http://schemas.microsoft.com/office/powerpoint/2010/main" val="361483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88B58D5-6E33-4998-9B6C-DED24DA2C4F9}" type="datetimeFigureOut">
              <a:rPr lang="de-DE" smtClean="0"/>
              <a:t>19.12.2018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16541AF-FCF5-4F10-AD44-699B910C3CA5}" type="slidenum">
              <a:rPr lang="de-DE" smtClean="0"/>
              <a:t>‹Nr.›</a:t>
            </a:fld>
            <a:endParaRPr lang="de-DE"/>
          </a:p>
        </p:txBody>
      </p:sp>
    </p:spTree>
    <p:extLst>
      <p:ext uri="{BB962C8B-B14F-4D97-AF65-F5344CB8AC3E}">
        <p14:creationId xmlns:p14="http://schemas.microsoft.com/office/powerpoint/2010/main" val="283078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88B58D5-6E33-4998-9B6C-DED24DA2C4F9}" type="datetimeFigureOut">
              <a:rPr lang="de-DE" smtClean="0"/>
              <a:t>19.12.2018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16541AF-FCF5-4F10-AD44-699B910C3CA5}" type="slidenum">
              <a:rPr lang="de-DE" smtClean="0"/>
              <a:t>‹Nr.›</a:t>
            </a:fld>
            <a:endParaRPr lang="de-DE"/>
          </a:p>
        </p:txBody>
      </p:sp>
    </p:spTree>
    <p:extLst>
      <p:ext uri="{BB962C8B-B14F-4D97-AF65-F5344CB8AC3E}">
        <p14:creationId xmlns:p14="http://schemas.microsoft.com/office/powerpoint/2010/main" val="112957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88B58D5-6E33-4998-9B6C-DED24DA2C4F9}" type="datetimeFigureOut">
              <a:rPr lang="de-DE" smtClean="0"/>
              <a:t>19.12.2018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16541AF-FCF5-4F10-AD44-699B910C3CA5}" type="slidenum">
              <a:rPr lang="de-DE" smtClean="0"/>
              <a:t>‹Nr.›</a:t>
            </a:fld>
            <a:endParaRPr lang="de-DE"/>
          </a:p>
        </p:txBody>
      </p:sp>
    </p:spTree>
    <p:extLst>
      <p:ext uri="{BB962C8B-B14F-4D97-AF65-F5344CB8AC3E}">
        <p14:creationId xmlns:p14="http://schemas.microsoft.com/office/powerpoint/2010/main" val="416721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88B58D5-6E33-4998-9B6C-DED24DA2C4F9}" type="datetimeFigureOut">
              <a:rPr lang="de-DE" smtClean="0"/>
              <a:t>19.12.2018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16541AF-FCF5-4F10-AD44-699B910C3CA5}" type="slidenum">
              <a:rPr lang="de-DE" smtClean="0"/>
              <a:t>‹Nr.›</a:t>
            </a:fld>
            <a:endParaRPr lang="de-DE"/>
          </a:p>
        </p:txBody>
      </p:sp>
    </p:spTree>
    <p:extLst>
      <p:ext uri="{BB962C8B-B14F-4D97-AF65-F5344CB8AC3E}">
        <p14:creationId xmlns:p14="http://schemas.microsoft.com/office/powerpoint/2010/main" val="75398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88B58D5-6E33-4998-9B6C-DED24DA2C4F9}" type="datetimeFigureOut">
              <a:rPr lang="de-DE" smtClean="0"/>
              <a:t>19.12.2018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16541AF-FCF5-4F10-AD44-699B910C3CA5}" type="slidenum">
              <a:rPr lang="de-DE" smtClean="0"/>
              <a:t>‹Nr.›</a:t>
            </a:fld>
            <a:endParaRPr lang="de-DE"/>
          </a:p>
        </p:txBody>
      </p:sp>
    </p:spTree>
    <p:extLst>
      <p:ext uri="{BB962C8B-B14F-4D97-AF65-F5344CB8AC3E}">
        <p14:creationId xmlns:p14="http://schemas.microsoft.com/office/powerpoint/2010/main" val="197454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B58D5-6E33-4998-9B6C-DED24DA2C4F9}" type="datetimeFigureOut">
              <a:rPr lang="de-DE" smtClean="0"/>
              <a:t>19.12.2018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541AF-FCF5-4F10-AD44-699B910C3CA5}" type="slidenum">
              <a:rPr lang="de-DE" smtClean="0"/>
              <a:t>‹Nr.›</a:t>
            </a:fld>
            <a:endParaRPr lang="de-DE"/>
          </a:p>
        </p:txBody>
      </p:sp>
    </p:spTree>
    <p:extLst>
      <p:ext uri="{BB962C8B-B14F-4D97-AF65-F5344CB8AC3E}">
        <p14:creationId xmlns:p14="http://schemas.microsoft.com/office/powerpoint/2010/main" val="2981195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4.png"/><Relationship Id="rId10" Type="http://schemas.openxmlformats.org/officeDocument/2006/relationships/image" Target="../media/image17.jpeg"/><Relationship Id="rId4" Type="http://schemas.openxmlformats.org/officeDocument/2006/relationships/image" Target="../media/image3.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ür einsam"/>
          <p:cNvPicPr>
            <a:picLocks noChangeAspect="1" noChangeArrowheads="1"/>
          </p:cNvPicPr>
          <p:nvPr/>
        </p:nvPicPr>
        <p:blipFill rotWithShape="1">
          <a:blip r:embed="rId2">
            <a:extLst>
              <a:ext uri="{28A0092B-C50C-407E-A947-70E740481C1C}">
                <a14:useLocalDpi xmlns:a14="http://schemas.microsoft.com/office/drawing/2010/main"/>
              </a:ext>
            </a:extLst>
          </a:blip>
          <a:srcRect l="16045" r="8897" b="10"/>
          <a:stretch/>
        </p:blipFill>
        <p:spPr bwMode="auto">
          <a:xfrm>
            <a:off x="-1260648" y="0"/>
            <a:ext cx="1040464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96334" y="332656"/>
            <a:ext cx="5171963" cy="338554"/>
          </a:xfrm>
          <a:prstGeom prst="rect">
            <a:avLst/>
          </a:prstGeom>
          <a:noFill/>
        </p:spPr>
        <p:txBody>
          <a:bodyPr wrap="square" rtlCol="0">
            <a:spAutoFit/>
          </a:bodyPr>
          <a:lstStyle/>
          <a:p>
            <a:r>
              <a:rPr lang="de-DE" sz="1600" b="1" dirty="0" smtClean="0">
                <a:solidFill>
                  <a:schemeClr val="bg1"/>
                </a:solidFill>
              </a:rPr>
              <a:t>TEILPROJEKT: §16H ENTKOPPELTE JUNGE MENSCHEN</a:t>
            </a:r>
            <a:endParaRPr lang="de-DE" sz="1600" b="1" dirty="0">
              <a:solidFill>
                <a:schemeClr val="bg1"/>
              </a:solidFill>
            </a:endParaRPr>
          </a:p>
        </p:txBody>
      </p:sp>
      <p:sp>
        <p:nvSpPr>
          <p:cNvPr id="11" name="Ellipse 10"/>
          <p:cNvSpPr/>
          <p:nvPr/>
        </p:nvSpPr>
        <p:spPr>
          <a:xfrm>
            <a:off x="4512668" y="447933"/>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06864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ildergebnis für einsam"/>
          <p:cNvPicPr>
            <a:picLocks noChangeAspect="1" noChangeArrowheads="1"/>
          </p:cNvPicPr>
          <p:nvPr/>
        </p:nvPicPr>
        <p:blipFill rotWithShape="1">
          <a:blip r:embed="rId2">
            <a:extLst>
              <a:ext uri="{28A0092B-C50C-407E-A947-70E740481C1C}">
                <a14:useLocalDpi xmlns:a14="http://schemas.microsoft.com/office/drawing/2010/main"/>
              </a:ext>
            </a:extLst>
          </a:blip>
          <a:srcRect l="16045" r="8897" b="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51520" y="476672"/>
            <a:ext cx="8745632" cy="461665"/>
          </a:xfrm>
          <a:prstGeom prst="rect">
            <a:avLst/>
          </a:prstGeom>
          <a:noFill/>
        </p:spPr>
        <p:txBody>
          <a:bodyPr wrap="square" rtlCol="0">
            <a:spAutoFit/>
          </a:bodyPr>
          <a:lstStyle/>
          <a:p>
            <a:pPr algn="ctr"/>
            <a:r>
              <a:rPr lang="de-DE" sz="2400" b="1" dirty="0" smtClean="0">
                <a:solidFill>
                  <a:schemeClr val="bg1"/>
                </a:solidFill>
              </a:rPr>
              <a:t>DIES ZUR DISKUSSION				DANKE SCHÖN</a:t>
            </a:r>
            <a:endParaRPr lang="de-DE" sz="2400" b="1" dirty="0">
              <a:solidFill>
                <a:schemeClr val="bg1"/>
              </a:solidFill>
            </a:endParaRPr>
          </a:p>
        </p:txBody>
      </p:sp>
    </p:spTree>
    <p:extLst>
      <p:ext uri="{BB962C8B-B14F-4D97-AF65-F5344CB8AC3E}">
        <p14:creationId xmlns:p14="http://schemas.microsoft.com/office/powerpoint/2010/main" val="899109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ür einsam"/>
          <p:cNvPicPr>
            <a:picLocks noChangeAspect="1" noChangeArrowheads="1"/>
          </p:cNvPicPr>
          <p:nvPr/>
        </p:nvPicPr>
        <p:blipFill rotWithShape="1">
          <a:blip r:embed="rId3">
            <a:extLst>
              <a:ext uri="{28A0092B-C50C-407E-A947-70E740481C1C}">
                <a14:useLocalDpi xmlns:a14="http://schemas.microsoft.com/office/drawing/2010/main"/>
              </a:ext>
            </a:extLst>
          </a:blip>
          <a:srcRect l="16045" r="8897" b="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611560" y="332656"/>
            <a:ext cx="7992888" cy="6120680"/>
          </a:xfrm>
          <a:prstGeom prst="rect">
            <a:avLst/>
          </a:prstGeom>
          <a:solidFill>
            <a:schemeClr val="bg1"/>
          </a:solidFill>
          <a:ln>
            <a:noFill/>
          </a:ln>
          <a:effectLst>
            <a:outerShdw blurRad="114300" dist="63500" dir="30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9811" y="661936"/>
            <a:ext cx="706525" cy="390800"/>
          </a:xfrm>
          <a:prstGeom prst="rect">
            <a:avLst/>
          </a:prstGeom>
        </p:spPr>
      </p:pic>
      <p:pic>
        <p:nvPicPr>
          <p:cNvPr id="9" name="Picture 2" descr="\\srv01\profile$\kbroweleit\Desktop\esf-logo_bunt.bm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13067" y="540705"/>
            <a:ext cx="615244" cy="492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9019" y="541635"/>
            <a:ext cx="1165274" cy="49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971600" y="2859901"/>
            <a:ext cx="7056784" cy="2585323"/>
          </a:xfrm>
          <a:prstGeom prst="rect">
            <a:avLst/>
          </a:prstGeom>
          <a:noFill/>
        </p:spPr>
        <p:txBody>
          <a:bodyPr wrap="square" rtlCol="0">
            <a:spAutoFit/>
          </a:bodyPr>
          <a:lstStyle/>
          <a:p>
            <a:r>
              <a:rPr lang="de-DE" dirty="0"/>
              <a:t>Entkoppelte junge Menschen sind junge Menschen mit problematischen Lebenslagen, die aus sämtlichen institutionellen Kontexten herausgefallen sind. Das heißt, sie befinden sich weder in Schule und Ausbildung noch in Erwerbsarbeit, und sie </a:t>
            </a:r>
            <a:r>
              <a:rPr lang="de-DE" dirty="0" smtClean="0"/>
              <a:t>werden auch nicht durch die Leistungen des </a:t>
            </a:r>
          </a:p>
          <a:p>
            <a:r>
              <a:rPr lang="de-DE" dirty="0" smtClean="0"/>
              <a:t>SGB II unterstützt.</a:t>
            </a:r>
          </a:p>
          <a:p>
            <a:endParaRPr lang="de-DE" dirty="0"/>
          </a:p>
          <a:p>
            <a:r>
              <a:rPr lang="de-DE" dirty="0" smtClean="0"/>
              <a:t>Das </a:t>
            </a:r>
            <a:r>
              <a:rPr lang="de-DE" dirty="0"/>
              <a:t>Alter </a:t>
            </a:r>
            <a:r>
              <a:rPr lang="de-DE" dirty="0" smtClean="0"/>
              <a:t>unserer Projektzielgruppe </a:t>
            </a:r>
            <a:r>
              <a:rPr lang="de-DE" dirty="0"/>
              <a:t>ist 15 – 18 Jahre</a:t>
            </a:r>
            <a:r>
              <a:rPr lang="de-DE" dirty="0" smtClean="0"/>
              <a:t>.</a:t>
            </a:r>
            <a:endParaRPr lang="de-DE" altLang="de-DE" dirty="0" smtClean="0"/>
          </a:p>
          <a:p>
            <a:endParaRPr lang="de-DE" altLang="de-DE" dirty="0"/>
          </a:p>
          <a:p>
            <a:endParaRPr lang="de-DE" dirty="0"/>
          </a:p>
        </p:txBody>
      </p:sp>
      <p:sp>
        <p:nvSpPr>
          <p:cNvPr id="3" name="AutoShape 2" descr="Bildergebnis für off road 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28" name="Picture 4" descr="Bildergebnis für off road kids"/>
          <p:cNvPicPr>
            <a:picLocks noChangeAspect="1" noChangeArrowheads="1"/>
          </p:cNvPicPr>
          <p:nvPr/>
        </p:nvPicPr>
        <p:blipFill>
          <a:blip r:embed="rId7" cstate="email">
            <a:grayscl/>
            <a:extLst>
              <a:ext uri="{28A0092B-C50C-407E-A947-70E740481C1C}">
                <a14:useLocalDpi xmlns:a14="http://schemas.microsoft.com/office/drawing/2010/main"/>
              </a:ext>
            </a:extLst>
          </a:blip>
          <a:srcRect/>
          <a:stretch>
            <a:fillRect/>
          </a:stretch>
        </p:blipFill>
        <p:spPr bwMode="auto">
          <a:xfrm>
            <a:off x="611560" y="332656"/>
            <a:ext cx="3698872" cy="192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gebnis für off road kids"/>
          <p:cNvPicPr>
            <a:picLocks noChangeAspect="1" noChangeArrowheads="1"/>
          </p:cNvPicPr>
          <p:nvPr/>
        </p:nvPicPr>
        <p:blipFill rotWithShape="1">
          <a:blip r:embed="rId8" cstate="email">
            <a:grayscl/>
            <a:extLst>
              <a:ext uri="{28A0092B-C50C-407E-A947-70E740481C1C}">
                <a14:useLocalDpi xmlns:a14="http://schemas.microsoft.com/office/drawing/2010/main"/>
              </a:ext>
            </a:extLst>
          </a:blip>
          <a:srcRect r="12032"/>
          <a:stretch/>
        </p:blipFill>
        <p:spPr bwMode="auto">
          <a:xfrm>
            <a:off x="3707905" y="332656"/>
            <a:ext cx="489654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Ähnliches Foto"/>
          <p:cNvPicPr>
            <a:picLocks noChangeAspect="1" noChangeArrowheads="1"/>
          </p:cNvPicPr>
          <p:nvPr/>
        </p:nvPicPr>
        <p:blipFill rotWithShape="1">
          <a:blip r:embed="rId9" cstate="email">
            <a:grayscl/>
            <a:extLst>
              <a:ext uri="{28A0092B-C50C-407E-A947-70E740481C1C}">
                <a14:useLocalDpi xmlns:a14="http://schemas.microsoft.com/office/drawing/2010/main"/>
              </a:ext>
            </a:extLst>
          </a:blip>
          <a:srcRect t="5428" b="13566"/>
          <a:stretch/>
        </p:blipFill>
        <p:spPr bwMode="auto">
          <a:xfrm>
            <a:off x="611561" y="4044120"/>
            <a:ext cx="7992887" cy="24092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Ähnliches Foto"/>
          <p:cNvPicPr>
            <a:picLocks noChangeAspect="1" noChangeArrowheads="1"/>
          </p:cNvPicPr>
          <p:nvPr/>
        </p:nvPicPr>
        <p:blipFill>
          <a:blip r:embed="rId10" cstate="email">
            <a:grayscl/>
            <a:extLst>
              <a:ext uri="{28A0092B-C50C-407E-A947-70E740481C1C}">
                <a14:useLocalDpi xmlns:a14="http://schemas.microsoft.com/office/drawing/2010/main"/>
              </a:ext>
            </a:extLst>
          </a:blip>
          <a:srcRect/>
          <a:stretch>
            <a:fillRect/>
          </a:stretch>
        </p:blipFill>
        <p:spPr bwMode="auto">
          <a:xfrm>
            <a:off x="611561" y="2254337"/>
            <a:ext cx="3828792" cy="25428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uch"/>
          <p:cNvPicPr>
            <a:picLocks noChangeAspect="1" noChangeArrowheads="1"/>
          </p:cNvPicPr>
          <p:nvPr/>
        </p:nvPicPr>
        <p:blipFill rotWithShape="1">
          <a:blip r:embed="rId11">
            <a:grayscl/>
            <a:extLst>
              <a:ext uri="{28A0092B-C50C-407E-A947-70E740481C1C}">
                <a14:useLocalDpi xmlns:a14="http://schemas.microsoft.com/office/drawing/2010/main" val="0"/>
              </a:ext>
            </a:extLst>
          </a:blip>
          <a:srcRect l="-8" t="14565" r="8" b="27875"/>
          <a:stretch/>
        </p:blipFill>
        <p:spPr bwMode="auto">
          <a:xfrm>
            <a:off x="4319956" y="2233077"/>
            <a:ext cx="4284493" cy="1849609"/>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11559" y="5930116"/>
            <a:ext cx="7992887" cy="523220"/>
          </a:xfrm>
          <a:prstGeom prst="rect">
            <a:avLst/>
          </a:prstGeom>
          <a:noFill/>
        </p:spPr>
        <p:txBody>
          <a:bodyPr wrap="square" rtlCol="0">
            <a:spAutoFit/>
          </a:bodyPr>
          <a:lstStyle/>
          <a:p>
            <a:pPr algn="ctr"/>
            <a:r>
              <a:rPr lang="de-DE" sz="2800" dirty="0" smtClean="0">
                <a:solidFill>
                  <a:schemeClr val="bg1"/>
                </a:solidFill>
                <a:latin typeface="Impact" panose="020B0806030902050204" pitchFamily="34" charset="0"/>
              </a:rPr>
              <a:t>Das </a:t>
            </a:r>
            <a:r>
              <a:rPr lang="de-DE" sz="2800" dirty="0">
                <a:solidFill>
                  <a:schemeClr val="bg1"/>
                </a:solidFill>
                <a:latin typeface="Impact" panose="020B0806030902050204" pitchFamily="34" charset="0"/>
              </a:rPr>
              <a:t>i</a:t>
            </a:r>
            <a:r>
              <a:rPr lang="de-DE" sz="2800" dirty="0" smtClean="0">
                <a:solidFill>
                  <a:schemeClr val="bg1"/>
                </a:solidFill>
                <a:latin typeface="Impact" panose="020B0806030902050204" pitchFamily="34" charset="0"/>
              </a:rPr>
              <a:t>st nicht Berlin – das sind Bilder aus der </a:t>
            </a:r>
            <a:r>
              <a:rPr lang="de-DE" sz="2800" dirty="0" err="1" smtClean="0">
                <a:solidFill>
                  <a:schemeClr val="bg1"/>
                </a:solidFill>
                <a:latin typeface="Impact" panose="020B0806030902050204" pitchFamily="34" charset="0"/>
              </a:rPr>
              <a:t>Ortenau</a:t>
            </a:r>
            <a:endParaRPr lang="de-DE" sz="2800" dirty="0">
              <a:solidFill>
                <a:schemeClr val="bg1"/>
              </a:solidFill>
              <a:latin typeface="Impact" panose="020B0806030902050204" pitchFamily="34" charset="0"/>
            </a:endParaRPr>
          </a:p>
        </p:txBody>
      </p:sp>
    </p:spTree>
    <p:extLst>
      <p:ext uri="{BB962C8B-B14F-4D97-AF65-F5344CB8AC3E}">
        <p14:creationId xmlns:p14="http://schemas.microsoft.com/office/powerpoint/2010/main" val="800085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p:cTn id="14" dur="500" fill="hold"/>
                                        <p:tgtEl>
                                          <p:spTgt spid="1030"/>
                                        </p:tgtEl>
                                        <p:attrNameLst>
                                          <p:attrName>ppt_w</p:attrName>
                                        </p:attrNameLst>
                                      </p:cBhvr>
                                      <p:tavLst>
                                        <p:tav tm="0">
                                          <p:val>
                                            <p:fltVal val="0"/>
                                          </p:val>
                                        </p:tav>
                                        <p:tav tm="100000">
                                          <p:val>
                                            <p:strVal val="#ppt_w"/>
                                          </p:val>
                                        </p:tav>
                                      </p:tavLst>
                                    </p:anim>
                                    <p:anim calcmode="lin" valueType="num">
                                      <p:cBhvr>
                                        <p:cTn id="15" dur="500" fill="hold"/>
                                        <p:tgtEl>
                                          <p:spTgt spid="1030"/>
                                        </p:tgtEl>
                                        <p:attrNameLst>
                                          <p:attrName>ppt_h</p:attrName>
                                        </p:attrNameLst>
                                      </p:cBhvr>
                                      <p:tavLst>
                                        <p:tav tm="0">
                                          <p:val>
                                            <p:fltVal val="0"/>
                                          </p:val>
                                        </p:tav>
                                        <p:tav tm="100000">
                                          <p:val>
                                            <p:strVal val="#ppt_h"/>
                                          </p:val>
                                        </p:tav>
                                      </p:tavLst>
                                    </p:anim>
                                    <p:animEffect transition="in" filter="fade">
                                      <p:cBhvr>
                                        <p:cTn id="16" dur="500"/>
                                        <p:tgtEl>
                                          <p:spTgt spid="103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34"/>
                                        </p:tgtEl>
                                        <p:attrNameLst>
                                          <p:attrName>style.visibility</p:attrName>
                                        </p:attrNameLst>
                                      </p:cBhvr>
                                      <p:to>
                                        <p:strVal val="visible"/>
                                      </p:to>
                                    </p:set>
                                    <p:anim calcmode="lin" valueType="num">
                                      <p:cBhvr>
                                        <p:cTn id="28" dur="500" fill="hold"/>
                                        <p:tgtEl>
                                          <p:spTgt spid="1034"/>
                                        </p:tgtEl>
                                        <p:attrNameLst>
                                          <p:attrName>ppt_w</p:attrName>
                                        </p:attrNameLst>
                                      </p:cBhvr>
                                      <p:tavLst>
                                        <p:tav tm="0">
                                          <p:val>
                                            <p:fltVal val="0"/>
                                          </p:val>
                                        </p:tav>
                                        <p:tav tm="100000">
                                          <p:val>
                                            <p:strVal val="#ppt_w"/>
                                          </p:val>
                                        </p:tav>
                                      </p:tavLst>
                                    </p:anim>
                                    <p:anim calcmode="lin" valueType="num">
                                      <p:cBhvr>
                                        <p:cTn id="29" dur="500" fill="hold"/>
                                        <p:tgtEl>
                                          <p:spTgt spid="1034"/>
                                        </p:tgtEl>
                                        <p:attrNameLst>
                                          <p:attrName>ppt_h</p:attrName>
                                        </p:attrNameLst>
                                      </p:cBhvr>
                                      <p:tavLst>
                                        <p:tav tm="0">
                                          <p:val>
                                            <p:fltVal val="0"/>
                                          </p:val>
                                        </p:tav>
                                        <p:tav tm="100000">
                                          <p:val>
                                            <p:strVal val="#ppt_h"/>
                                          </p:val>
                                        </p:tav>
                                      </p:tavLst>
                                    </p:anim>
                                    <p:animEffect transition="in" filter="fade">
                                      <p:cBhvr>
                                        <p:cTn id="30" dur="500"/>
                                        <p:tgtEl>
                                          <p:spTgt spid="103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anim calcmode="lin" valueType="num">
                                      <p:cBhvr>
                                        <p:cTn id="35" dur="500" fill="hold"/>
                                        <p:tgtEl>
                                          <p:spTgt spid="1032"/>
                                        </p:tgtEl>
                                        <p:attrNameLst>
                                          <p:attrName>ppt_w</p:attrName>
                                        </p:attrNameLst>
                                      </p:cBhvr>
                                      <p:tavLst>
                                        <p:tav tm="0">
                                          <p:val>
                                            <p:fltVal val="0"/>
                                          </p:val>
                                        </p:tav>
                                        <p:tav tm="100000">
                                          <p:val>
                                            <p:strVal val="#ppt_w"/>
                                          </p:val>
                                        </p:tav>
                                      </p:tavLst>
                                    </p:anim>
                                    <p:anim calcmode="lin" valueType="num">
                                      <p:cBhvr>
                                        <p:cTn id="36" dur="500" fill="hold"/>
                                        <p:tgtEl>
                                          <p:spTgt spid="1032"/>
                                        </p:tgtEl>
                                        <p:attrNameLst>
                                          <p:attrName>ppt_h</p:attrName>
                                        </p:attrNameLst>
                                      </p:cBhvr>
                                      <p:tavLst>
                                        <p:tav tm="0">
                                          <p:val>
                                            <p:fltVal val="0"/>
                                          </p:val>
                                        </p:tav>
                                        <p:tav tm="100000">
                                          <p:val>
                                            <p:strVal val="#ppt_h"/>
                                          </p:val>
                                        </p:tav>
                                      </p:tavLst>
                                    </p:anim>
                                    <p:animEffect transition="in" filter="fade">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ür einsam"/>
          <p:cNvPicPr>
            <a:picLocks noChangeAspect="1" noChangeArrowheads="1"/>
          </p:cNvPicPr>
          <p:nvPr/>
        </p:nvPicPr>
        <p:blipFill rotWithShape="1">
          <a:blip r:embed="rId3">
            <a:extLst>
              <a:ext uri="{28A0092B-C50C-407E-A947-70E740481C1C}">
                <a14:useLocalDpi xmlns:a14="http://schemas.microsoft.com/office/drawing/2010/main"/>
              </a:ext>
            </a:extLst>
          </a:blip>
          <a:srcRect l="16045" r="8897" b="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611560" y="332656"/>
            <a:ext cx="7992888" cy="6120680"/>
          </a:xfrm>
          <a:prstGeom prst="rect">
            <a:avLst/>
          </a:prstGeom>
          <a:solidFill>
            <a:schemeClr val="bg1"/>
          </a:solidFill>
          <a:ln>
            <a:noFill/>
          </a:ln>
          <a:effectLst>
            <a:outerShdw blurRad="114300" dist="63500" dir="30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9811" y="661936"/>
            <a:ext cx="706525" cy="390800"/>
          </a:xfrm>
          <a:prstGeom prst="rect">
            <a:avLst/>
          </a:prstGeom>
        </p:spPr>
      </p:pic>
      <p:pic>
        <p:nvPicPr>
          <p:cNvPr id="9" name="Picture 2" descr="\\srv01\profile$\kbroweleit\Desktop\esf-logo_bunt.bm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13067" y="540705"/>
            <a:ext cx="615244" cy="492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9019" y="541635"/>
            <a:ext cx="1165274" cy="49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709019" y="1700808"/>
            <a:ext cx="5887317" cy="4247317"/>
          </a:xfrm>
          <a:prstGeom prst="rect">
            <a:avLst/>
          </a:prstGeom>
          <a:noFill/>
        </p:spPr>
        <p:txBody>
          <a:bodyPr wrap="square" rtlCol="0">
            <a:spAutoFit/>
          </a:bodyPr>
          <a:lstStyle/>
          <a:p>
            <a:r>
              <a:rPr lang="de-DE" dirty="0"/>
              <a:t>Typische Lebenslagen </a:t>
            </a:r>
            <a:r>
              <a:rPr lang="de-DE" dirty="0" smtClean="0"/>
              <a:t>– Einflussfaktoren für Entkopplungsentwicklungen</a:t>
            </a:r>
          </a:p>
          <a:p>
            <a:endParaRPr lang="de-DE" dirty="0" smtClean="0"/>
          </a:p>
          <a:p>
            <a:pPr marL="285750" indent="-285750">
              <a:buFont typeface="Arial" panose="020B0604020202020204" pitchFamily="34" charset="0"/>
              <a:buChar char="•"/>
            </a:pPr>
            <a:r>
              <a:rPr lang="de-DE" dirty="0" smtClean="0"/>
              <a:t>Aufwachsen in benachteiligten Stadtquartieren</a:t>
            </a:r>
          </a:p>
          <a:p>
            <a:pPr marL="285750" indent="-285750">
              <a:buFont typeface="Arial" panose="020B0604020202020204" pitchFamily="34" charset="0"/>
              <a:buChar char="•"/>
            </a:pPr>
            <a:r>
              <a:rPr lang="de-DE" dirty="0" smtClean="0"/>
              <a:t>Patchwork-Familien</a:t>
            </a:r>
          </a:p>
          <a:p>
            <a:pPr marL="285750" indent="-285750">
              <a:buFont typeface="Arial" panose="020B0604020202020204" pitchFamily="34" charset="0"/>
              <a:buChar char="•"/>
            </a:pPr>
            <a:r>
              <a:rPr lang="de-DE" dirty="0" smtClean="0"/>
              <a:t>Problematische </a:t>
            </a:r>
            <a:r>
              <a:rPr lang="de-DE" dirty="0"/>
              <a:t>Familienstrukturen stellen „Erblast“ </a:t>
            </a:r>
            <a:r>
              <a:rPr lang="de-DE" dirty="0" smtClean="0"/>
              <a:t>dar</a:t>
            </a:r>
          </a:p>
          <a:p>
            <a:pPr marL="285750" indent="-285750">
              <a:buFont typeface="Arial" panose="020B0604020202020204" pitchFamily="34" charset="0"/>
              <a:buChar char="•"/>
            </a:pPr>
            <a:r>
              <a:rPr lang="de-DE" dirty="0" smtClean="0"/>
              <a:t>Gewalterfahrungen</a:t>
            </a:r>
            <a:r>
              <a:rPr lang="de-DE" dirty="0"/>
              <a:t>/ </a:t>
            </a:r>
            <a:r>
              <a:rPr lang="de-DE" dirty="0" smtClean="0"/>
              <a:t>Verwahrlosung/Drogenkonsum</a:t>
            </a:r>
          </a:p>
          <a:p>
            <a:pPr marL="285750" indent="-285750">
              <a:buFont typeface="Arial" panose="020B0604020202020204" pitchFamily="34" charset="0"/>
              <a:buChar char="•"/>
            </a:pPr>
            <a:r>
              <a:rPr lang="de-DE" dirty="0" smtClean="0"/>
              <a:t>Einkommensarmut</a:t>
            </a:r>
            <a:r>
              <a:rPr lang="de-DE" dirty="0"/>
              <a:t>/ Überschuldung </a:t>
            </a:r>
            <a:endParaRPr lang="de-DE" dirty="0" smtClean="0"/>
          </a:p>
          <a:p>
            <a:pPr marL="285750" indent="-285750">
              <a:buFont typeface="Arial" panose="020B0604020202020204" pitchFamily="34" charset="0"/>
              <a:buChar char="•"/>
            </a:pPr>
            <a:r>
              <a:rPr lang="de-DE" dirty="0" smtClean="0"/>
              <a:t>niedrige </a:t>
            </a:r>
            <a:r>
              <a:rPr lang="de-DE" dirty="0"/>
              <a:t>Formalbildung  </a:t>
            </a:r>
            <a:r>
              <a:rPr lang="de-DE" dirty="0" smtClean="0"/>
              <a:t>/ Bildungsarmut - Armutsbildung</a:t>
            </a:r>
          </a:p>
          <a:p>
            <a:pPr marL="285750" indent="-285750">
              <a:buFont typeface="Arial" panose="020B0604020202020204" pitchFamily="34" charset="0"/>
              <a:buChar char="•"/>
            </a:pPr>
            <a:r>
              <a:rPr lang="de-DE" dirty="0" smtClean="0"/>
              <a:t>Suchtproblematik</a:t>
            </a:r>
          </a:p>
          <a:p>
            <a:pPr marL="285750" indent="-285750">
              <a:buFont typeface="Arial" panose="020B0604020202020204" pitchFamily="34" charset="0"/>
              <a:buChar char="•"/>
            </a:pPr>
            <a:r>
              <a:rPr lang="de-DE" dirty="0"/>
              <a:t>v</a:t>
            </a:r>
            <a:r>
              <a:rPr lang="de-DE" dirty="0" smtClean="0"/>
              <a:t>erschiedenste </a:t>
            </a:r>
            <a:r>
              <a:rPr lang="de-DE" dirty="0"/>
              <a:t>bürokratische </a:t>
            </a:r>
            <a:r>
              <a:rPr lang="de-DE" dirty="0" smtClean="0"/>
              <a:t>Hürden</a:t>
            </a:r>
          </a:p>
          <a:p>
            <a:pPr marL="285750" indent="-285750">
              <a:buFont typeface="Arial" panose="020B0604020202020204" pitchFamily="34" charset="0"/>
              <a:buChar char="•"/>
            </a:pPr>
            <a:r>
              <a:rPr lang="de-DE" dirty="0" smtClean="0"/>
              <a:t>Fremdbestimmt sein</a:t>
            </a:r>
            <a:r>
              <a:rPr lang="de-DE" dirty="0"/>
              <a:t>/ </a:t>
            </a:r>
            <a:r>
              <a:rPr lang="de-DE" dirty="0" smtClean="0"/>
              <a:t>Kontrolle</a:t>
            </a:r>
          </a:p>
          <a:p>
            <a:pPr marL="285750" indent="-285750">
              <a:buFont typeface="Arial" panose="020B0604020202020204" pitchFamily="34" charset="0"/>
              <a:buChar char="•"/>
            </a:pPr>
            <a:r>
              <a:rPr lang="de-DE" dirty="0" smtClean="0"/>
              <a:t>Ablehnung </a:t>
            </a:r>
            <a:r>
              <a:rPr lang="de-DE" dirty="0"/>
              <a:t>der Zuständigkeit/ fühlen sich im Stich </a:t>
            </a:r>
            <a:r>
              <a:rPr lang="de-DE" dirty="0" smtClean="0"/>
              <a:t>gelassen Sanktionspraxis</a:t>
            </a:r>
          </a:p>
          <a:p>
            <a:pPr marL="285750" indent="-285750">
              <a:buFont typeface="Arial" panose="020B0604020202020204" pitchFamily="34" charset="0"/>
              <a:buChar char="•"/>
            </a:pPr>
            <a:r>
              <a:rPr lang="de-DE" dirty="0" smtClean="0"/>
              <a:t>Scheitern am Übergang Schule zu Beruf</a:t>
            </a:r>
            <a:endParaRPr lang="de-DE" dirty="0"/>
          </a:p>
        </p:txBody>
      </p:sp>
      <p:grpSp>
        <p:nvGrpSpPr>
          <p:cNvPr id="4" name="Gruppieren 3"/>
          <p:cNvGrpSpPr/>
          <p:nvPr/>
        </p:nvGrpSpPr>
        <p:grpSpPr>
          <a:xfrm>
            <a:off x="611560" y="332656"/>
            <a:ext cx="7992889" cy="6120680"/>
            <a:chOff x="611560" y="332656"/>
            <a:chExt cx="7992889" cy="6120680"/>
          </a:xfrm>
        </p:grpSpPr>
        <p:pic>
          <p:nvPicPr>
            <p:cNvPr id="11" name="Picture 4" descr="Bildergebnis für off road kids"/>
            <p:cNvPicPr>
              <a:picLocks noChangeAspect="1" noChangeArrowheads="1"/>
            </p:cNvPicPr>
            <p:nvPr/>
          </p:nvPicPr>
          <p:blipFill>
            <a:blip r:embed="rId7" cstate="email">
              <a:grayscl/>
              <a:extLst>
                <a:ext uri="{28A0092B-C50C-407E-A947-70E740481C1C}">
                  <a14:useLocalDpi xmlns:a14="http://schemas.microsoft.com/office/drawing/2010/main"/>
                </a:ext>
              </a:extLst>
            </a:blip>
            <a:srcRect/>
            <a:stretch>
              <a:fillRect/>
            </a:stretch>
          </p:blipFill>
          <p:spPr bwMode="auto">
            <a:xfrm>
              <a:off x="611560" y="332656"/>
              <a:ext cx="3698872" cy="19216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ildergebnis für off road kids"/>
            <p:cNvPicPr>
              <a:picLocks noChangeAspect="1" noChangeArrowheads="1"/>
            </p:cNvPicPr>
            <p:nvPr/>
          </p:nvPicPr>
          <p:blipFill rotWithShape="1">
            <a:blip r:embed="rId8" cstate="email">
              <a:grayscl/>
              <a:extLst>
                <a:ext uri="{28A0092B-C50C-407E-A947-70E740481C1C}">
                  <a14:useLocalDpi xmlns:a14="http://schemas.microsoft.com/office/drawing/2010/main"/>
                </a:ext>
              </a:extLst>
            </a:blip>
            <a:srcRect r="12032"/>
            <a:stretch/>
          </p:blipFill>
          <p:spPr bwMode="auto">
            <a:xfrm>
              <a:off x="3707905" y="332656"/>
              <a:ext cx="489654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Ähnliches Foto"/>
            <p:cNvPicPr>
              <a:picLocks noChangeAspect="1" noChangeArrowheads="1"/>
            </p:cNvPicPr>
            <p:nvPr/>
          </p:nvPicPr>
          <p:blipFill rotWithShape="1">
            <a:blip r:embed="rId9" cstate="email">
              <a:grayscl/>
              <a:extLst>
                <a:ext uri="{28A0092B-C50C-407E-A947-70E740481C1C}">
                  <a14:useLocalDpi xmlns:a14="http://schemas.microsoft.com/office/drawing/2010/main"/>
                </a:ext>
              </a:extLst>
            </a:blip>
            <a:srcRect t="5428" b="13566"/>
            <a:stretch/>
          </p:blipFill>
          <p:spPr bwMode="auto">
            <a:xfrm>
              <a:off x="611561" y="4044120"/>
              <a:ext cx="7992887" cy="2409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Ähnliches Foto"/>
            <p:cNvPicPr>
              <a:picLocks noChangeAspect="1" noChangeArrowheads="1"/>
            </p:cNvPicPr>
            <p:nvPr/>
          </p:nvPicPr>
          <p:blipFill>
            <a:blip r:embed="rId10" cstate="email">
              <a:grayscl/>
              <a:extLst>
                <a:ext uri="{28A0092B-C50C-407E-A947-70E740481C1C}">
                  <a14:useLocalDpi xmlns:a14="http://schemas.microsoft.com/office/drawing/2010/main"/>
                </a:ext>
              </a:extLst>
            </a:blip>
            <a:srcRect/>
            <a:stretch>
              <a:fillRect/>
            </a:stretch>
          </p:blipFill>
          <p:spPr bwMode="auto">
            <a:xfrm>
              <a:off x="611561" y="2254337"/>
              <a:ext cx="3828792" cy="25428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ouch"/>
            <p:cNvPicPr>
              <a:picLocks noChangeAspect="1" noChangeArrowheads="1"/>
            </p:cNvPicPr>
            <p:nvPr/>
          </p:nvPicPr>
          <p:blipFill rotWithShape="1">
            <a:blip r:embed="rId11">
              <a:grayscl/>
              <a:extLst>
                <a:ext uri="{28A0092B-C50C-407E-A947-70E740481C1C}">
                  <a14:useLocalDpi xmlns:a14="http://schemas.microsoft.com/office/drawing/2010/main" val="0"/>
                </a:ext>
              </a:extLst>
            </a:blip>
            <a:srcRect l="-8" t="14565" r="8" b="27875"/>
            <a:stretch/>
          </p:blipFill>
          <p:spPr bwMode="auto">
            <a:xfrm>
              <a:off x="4319956" y="2233077"/>
              <a:ext cx="4284493" cy="18496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0085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ür einsam"/>
          <p:cNvPicPr>
            <a:picLocks noChangeAspect="1" noChangeArrowheads="1"/>
          </p:cNvPicPr>
          <p:nvPr/>
        </p:nvPicPr>
        <p:blipFill rotWithShape="1">
          <a:blip r:embed="rId3">
            <a:extLst>
              <a:ext uri="{28A0092B-C50C-407E-A947-70E740481C1C}">
                <a14:useLocalDpi xmlns:a14="http://schemas.microsoft.com/office/drawing/2010/main"/>
              </a:ext>
            </a:extLst>
          </a:blip>
          <a:srcRect l="16045" r="8897" b="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611560" y="332656"/>
            <a:ext cx="7992888" cy="6120680"/>
          </a:xfrm>
          <a:prstGeom prst="rect">
            <a:avLst/>
          </a:prstGeom>
          <a:solidFill>
            <a:schemeClr val="bg1"/>
          </a:solidFill>
          <a:ln>
            <a:noFill/>
          </a:ln>
          <a:effectLst>
            <a:outerShdw blurRad="114300" dist="63500" dir="30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9811" y="661936"/>
            <a:ext cx="706525" cy="390800"/>
          </a:xfrm>
          <a:prstGeom prst="rect">
            <a:avLst/>
          </a:prstGeom>
        </p:spPr>
      </p:pic>
      <p:pic>
        <p:nvPicPr>
          <p:cNvPr id="9" name="Picture 2" descr="\\srv01\profile$\kbroweleit\Desktop\esf-logo_bunt.bm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13067" y="540705"/>
            <a:ext cx="615244" cy="492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9019" y="541635"/>
            <a:ext cx="1165274" cy="49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1709019" y="2538770"/>
            <a:ext cx="5887317" cy="2262158"/>
          </a:xfrm>
          <a:prstGeom prst="rect">
            <a:avLst/>
          </a:prstGeom>
          <a:noFill/>
        </p:spPr>
        <p:txBody>
          <a:bodyPr wrap="square" rtlCol="0">
            <a:spAutoFit/>
          </a:bodyPr>
          <a:lstStyle/>
          <a:p>
            <a:pPr algn="just"/>
            <a:r>
              <a:rPr lang="de-DE" dirty="0" smtClean="0"/>
              <a:t>Entkopplung und soziale Exklusion weisen stets einen Prozesscharakter auf  und sind damit bestimmten Entwicklungen unterworfen. So sind sie keine notwendigen biografischen Endstationen, sondern es können Umkehrprozesse zu </a:t>
            </a:r>
            <a:r>
              <a:rPr lang="de-DE" dirty="0" err="1" smtClean="0"/>
              <a:t>Reconnection</a:t>
            </a:r>
            <a:r>
              <a:rPr lang="de-DE" dirty="0" smtClean="0"/>
              <a:t>, also Wiedereingliederung und soziale Inklusion stattfinden</a:t>
            </a:r>
            <a:r>
              <a:rPr lang="de-DE" sz="1100" dirty="0" smtClean="0"/>
              <a:t>. (Georg </a:t>
            </a:r>
            <a:r>
              <a:rPr lang="de-DE" sz="1100" dirty="0" err="1" smtClean="0"/>
              <a:t>Vobruba</a:t>
            </a:r>
            <a:r>
              <a:rPr lang="de-DE" sz="1100" dirty="0" smtClean="0"/>
              <a:t> 2000)</a:t>
            </a:r>
          </a:p>
          <a:p>
            <a:pPr algn="just"/>
            <a:endParaRPr lang="de-DE" sz="1100" dirty="0"/>
          </a:p>
          <a:p>
            <a:pPr algn="just"/>
            <a:endParaRPr lang="de-DE" sz="1100" dirty="0" smtClean="0"/>
          </a:p>
          <a:p>
            <a:pPr algn="just"/>
            <a:endParaRPr lang="de-DE" sz="1100" dirty="0"/>
          </a:p>
        </p:txBody>
      </p:sp>
    </p:spTree>
    <p:extLst>
      <p:ext uri="{BB962C8B-B14F-4D97-AF65-F5344CB8AC3E}">
        <p14:creationId xmlns:p14="http://schemas.microsoft.com/office/powerpoint/2010/main" val="800085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ür einsam"/>
          <p:cNvPicPr>
            <a:picLocks noChangeAspect="1" noChangeArrowheads="1"/>
          </p:cNvPicPr>
          <p:nvPr/>
        </p:nvPicPr>
        <p:blipFill rotWithShape="1">
          <a:blip r:embed="rId2">
            <a:extLst>
              <a:ext uri="{28A0092B-C50C-407E-A947-70E740481C1C}">
                <a14:useLocalDpi xmlns:a14="http://schemas.microsoft.com/office/drawing/2010/main"/>
              </a:ext>
            </a:extLst>
          </a:blip>
          <a:srcRect l="16045" r="8897" b="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611560" y="332656"/>
            <a:ext cx="7992888" cy="6120680"/>
          </a:xfrm>
          <a:prstGeom prst="rect">
            <a:avLst/>
          </a:prstGeom>
          <a:solidFill>
            <a:schemeClr val="bg1"/>
          </a:solidFill>
          <a:ln>
            <a:noFill/>
          </a:ln>
          <a:effectLst>
            <a:outerShdw blurRad="114300" dist="63500" dir="30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9811" y="661936"/>
            <a:ext cx="706525" cy="390800"/>
          </a:xfrm>
          <a:prstGeom prst="rect">
            <a:avLst/>
          </a:prstGeom>
        </p:spPr>
      </p:pic>
      <p:pic>
        <p:nvPicPr>
          <p:cNvPr id="9" name="Picture 2" descr="\\srv01\profile$\kbroweleit\Desktop\esf-logo_bunt.bm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13067" y="540705"/>
            <a:ext cx="615244" cy="492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09019" y="541635"/>
            <a:ext cx="1165274" cy="49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2591780" y="3244334"/>
            <a:ext cx="4032448" cy="923330"/>
          </a:xfrm>
          <a:prstGeom prst="rect">
            <a:avLst/>
          </a:prstGeom>
          <a:noFill/>
        </p:spPr>
        <p:txBody>
          <a:bodyPr wrap="square" rtlCol="0">
            <a:spAutoFit/>
          </a:bodyPr>
          <a:lstStyle/>
          <a:p>
            <a:pPr algn="ctr"/>
            <a:r>
              <a:rPr lang="de-DE" dirty="0" smtClean="0"/>
              <a:t>Projektstart war der 01.01.2018</a:t>
            </a:r>
          </a:p>
          <a:p>
            <a:pPr algn="ctr"/>
            <a:endParaRPr lang="de-DE" dirty="0"/>
          </a:p>
          <a:p>
            <a:pPr algn="ctr"/>
            <a:r>
              <a:rPr lang="de-DE" dirty="0" smtClean="0"/>
              <a:t>Aufbau- und Projektplanungsphase</a:t>
            </a:r>
            <a:endParaRPr lang="de-DE" dirty="0"/>
          </a:p>
        </p:txBody>
      </p:sp>
      <p:grpSp>
        <p:nvGrpSpPr>
          <p:cNvPr id="6" name="Gruppieren 5"/>
          <p:cNvGrpSpPr/>
          <p:nvPr/>
        </p:nvGrpSpPr>
        <p:grpSpPr>
          <a:xfrm>
            <a:off x="466500" y="332656"/>
            <a:ext cx="4513106" cy="2899074"/>
            <a:chOff x="615205" y="540705"/>
            <a:chExt cx="4513106" cy="2899074"/>
          </a:xfrm>
        </p:grpSpPr>
        <p:pic>
          <p:nvPicPr>
            <p:cNvPr id="3" name="Picture 2" descr="Ähnliches Fot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9221" y="540705"/>
              <a:ext cx="4369090" cy="2899074"/>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15205" y="2484921"/>
              <a:ext cx="2592288" cy="923330"/>
            </a:xfrm>
            <a:prstGeom prst="rect">
              <a:avLst/>
            </a:prstGeom>
            <a:noFill/>
          </p:spPr>
          <p:txBody>
            <a:bodyPr wrap="square" rtlCol="0">
              <a:spAutoFit/>
            </a:bodyPr>
            <a:lstStyle/>
            <a:p>
              <a:pPr algn="ctr"/>
              <a:r>
                <a:rPr lang="de-DE" b="1" dirty="0" smtClean="0">
                  <a:solidFill>
                    <a:schemeClr val="bg1"/>
                  </a:solidFill>
                </a:rPr>
                <a:t>Regionale Verankerung und Vernetzung des Projektes </a:t>
              </a:r>
              <a:endParaRPr lang="de-DE" b="1" dirty="0">
                <a:solidFill>
                  <a:schemeClr val="bg1"/>
                </a:solidFill>
              </a:endParaRPr>
            </a:p>
          </p:txBody>
        </p:sp>
      </p:grpSp>
      <p:grpSp>
        <p:nvGrpSpPr>
          <p:cNvPr id="11" name="Gruppieren 10"/>
          <p:cNvGrpSpPr/>
          <p:nvPr/>
        </p:nvGrpSpPr>
        <p:grpSpPr>
          <a:xfrm>
            <a:off x="3234061" y="3231730"/>
            <a:ext cx="5500755" cy="3221606"/>
            <a:chOff x="3235105" y="3231730"/>
            <a:chExt cx="5500755" cy="3221606"/>
          </a:xfrm>
        </p:grpSpPr>
        <p:pic>
          <p:nvPicPr>
            <p:cNvPr id="1030" name="Picture 6" descr="Bildergebnis für sozialer Brennpunkt offenbur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35105" y="3231730"/>
              <a:ext cx="5369344" cy="32216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5966211" y="5301208"/>
              <a:ext cx="2769649" cy="923330"/>
            </a:xfrm>
            <a:prstGeom prst="rect">
              <a:avLst/>
            </a:prstGeom>
            <a:noFill/>
          </p:spPr>
          <p:txBody>
            <a:bodyPr wrap="square" rtlCol="0">
              <a:spAutoFit/>
            </a:bodyPr>
            <a:lstStyle/>
            <a:p>
              <a:pPr algn="ctr"/>
              <a:r>
                <a:rPr lang="de-DE" b="1" dirty="0" smtClean="0">
                  <a:solidFill>
                    <a:schemeClr val="bg1"/>
                  </a:solidFill>
                </a:rPr>
                <a:t>Schaffung von Kontaktstellen im öffentlichen Raum</a:t>
              </a:r>
              <a:endParaRPr lang="de-DE" b="1" dirty="0">
                <a:solidFill>
                  <a:schemeClr val="bg1"/>
                </a:solidFill>
              </a:endParaRPr>
            </a:p>
          </p:txBody>
        </p:sp>
      </p:grpSp>
      <p:grpSp>
        <p:nvGrpSpPr>
          <p:cNvPr id="12" name="Gruppieren 11"/>
          <p:cNvGrpSpPr/>
          <p:nvPr/>
        </p:nvGrpSpPr>
        <p:grpSpPr>
          <a:xfrm>
            <a:off x="4979606" y="332656"/>
            <a:ext cx="3623798" cy="2899074"/>
            <a:chOff x="4980650" y="332656"/>
            <a:chExt cx="3623798" cy="2899074"/>
          </a:xfrm>
        </p:grpSpPr>
        <p:pic>
          <p:nvPicPr>
            <p:cNvPr id="1032" name="Picture 8" descr="cafe550_1.jpg"/>
            <p:cNvPicPr>
              <a:picLocks noChangeAspect="1" noChangeArrowheads="1"/>
            </p:cNvPicPr>
            <p:nvPr/>
          </p:nvPicPr>
          <p:blipFill rotWithShape="1">
            <a:blip r:embed="rId8">
              <a:extLst>
                <a:ext uri="{28A0092B-C50C-407E-A947-70E740481C1C}">
                  <a14:useLocalDpi xmlns:a14="http://schemas.microsoft.com/office/drawing/2010/main"/>
                </a:ext>
              </a:extLst>
            </a:blip>
            <a:srcRect l="16819"/>
            <a:stretch/>
          </p:blipFill>
          <p:spPr bwMode="auto">
            <a:xfrm>
              <a:off x="4980650" y="332656"/>
              <a:ext cx="3623798" cy="289907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feld 16"/>
            <p:cNvSpPr txBox="1"/>
            <p:nvPr/>
          </p:nvSpPr>
          <p:spPr>
            <a:xfrm>
              <a:off x="5868144" y="849486"/>
              <a:ext cx="2592288" cy="646331"/>
            </a:xfrm>
            <a:prstGeom prst="rect">
              <a:avLst/>
            </a:prstGeom>
            <a:noFill/>
          </p:spPr>
          <p:txBody>
            <a:bodyPr wrap="square" rtlCol="0">
              <a:spAutoFit/>
            </a:bodyPr>
            <a:lstStyle/>
            <a:p>
              <a:pPr algn="ctr"/>
              <a:r>
                <a:rPr lang="de-DE" b="1" dirty="0" smtClean="0">
                  <a:solidFill>
                    <a:schemeClr val="bg1"/>
                  </a:solidFill>
                </a:rPr>
                <a:t>Einrichten von Anlaufstellen</a:t>
              </a:r>
              <a:endParaRPr lang="de-DE" b="1" dirty="0">
                <a:solidFill>
                  <a:schemeClr val="bg1"/>
                </a:solidFill>
              </a:endParaRPr>
            </a:p>
          </p:txBody>
        </p:sp>
      </p:grpSp>
      <p:pic>
        <p:nvPicPr>
          <p:cNvPr id="1034" name="Picture 10" descr="Ähnliches Foto"/>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15048" t="-1654" r="18086" b="1654"/>
          <a:stretch/>
        </p:blipFill>
        <p:spPr bwMode="auto">
          <a:xfrm rot="5400000">
            <a:off x="355627" y="3486620"/>
            <a:ext cx="3221607" cy="271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123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34"/>
                                        </p:tgtEl>
                                        <p:attrNameLst>
                                          <p:attrName>style.visibility</p:attrName>
                                        </p:attrNameLst>
                                      </p:cBhvr>
                                      <p:to>
                                        <p:strVal val="visible"/>
                                      </p:to>
                                    </p:set>
                                    <p:anim calcmode="lin" valueType="num">
                                      <p:cBhvr>
                                        <p:cTn id="28" dur="500" fill="hold"/>
                                        <p:tgtEl>
                                          <p:spTgt spid="1034"/>
                                        </p:tgtEl>
                                        <p:attrNameLst>
                                          <p:attrName>ppt_w</p:attrName>
                                        </p:attrNameLst>
                                      </p:cBhvr>
                                      <p:tavLst>
                                        <p:tav tm="0">
                                          <p:val>
                                            <p:fltVal val="0"/>
                                          </p:val>
                                        </p:tav>
                                        <p:tav tm="100000">
                                          <p:val>
                                            <p:strVal val="#ppt_w"/>
                                          </p:val>
                                        </p:tav>
                                      </p:tavLst>
                                    </p:anim>
                                    <p:anim calcmode="lin" valueType="num">
                                      <p:cBhvr>
                                        <p:cTn id="29" dur="500" fill="hold"/>
                                        <p:tgtEl>
                                          <p:spTgt spid="1034"/>
                                        </p:tgtEl>
                                        <p:attrNameLst>
                                          <p:attrName>ppt_h</p:attrName>
                                        </p:attrNameLst>
                                      </p:cBhvr>
                                      <p:tavLst>
                                        <p:tav tm="0">
                                          <p:val>
                                            <p:fltVal val="0"/>
                                          </p:val>
                                        </p:tav>
                                        <p:tav tm="100000">
                                          <p:val>
                                            <p:strVal val="#ppt_h"/>
                                          </p:val>
                                        </p:tav>
                                      </p:tavLst>
                                    </p:anim>
                                    <p:animEffect transition="in" filter="fade">
                                      <p:cBhvr>
                                        <p:cTn id="30"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ür einsam"/>
          <p:cNvPicPr>
            <a:picLocks noChangeAspect="1" noChangeArrowheads="1"/>
          </p:cNvPicPr>
          <p:nvPr/>
        </p:nvPicPr>
        <p:blipFill rotWithShape="1">
          <a:blip r:embed="rId2">
            <a:extLst>
              <a:ext uri="{28A0092B-C50C-407E-A947-70E740481C1C}">
                <a14:useLocalDpi xmlns:a14="http://schemas.microsoft.com/office/drawing/2010/main"/>
              </a:ext>
            </a:extLst>
          </a:blip>
          <a:srcRect l="16045" r="8897" b="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611560" y="332656"/>
            <a:ext cx="7992888" cy="6120680"/>
          </a:xfrm>
          <a:prstGeom prst="rect">
            <a:avLst/>
          </a:prstGeom>
          <a:solidFill>
            <a:schemeClr val="bg1"/>
          </a:solidFill>
          <a:ln>
            <a:noFill/>
          </a:ln>
          <a:effectLst>
            <a:outerShdw blurRad="114300" dist="63500" dir="30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9811" y="661936"/>
            <a:ext cx="706525" cy="390800"/>
          </a:xfrm>
          <a:prstGeom prst="rect">
            <a:avLst/>
          </a:prstGeom>
        </p:spPr>
      </p:pic>
      <p:pic>
        <p:nvPicPr>
          <p:cNvPr id="9" name="Picture 2" descr="\\srv01\profile$\kbroweleit\Desktop\esf-logo_bunt.bm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13067" y="540705"/>
            <a:ext cx="615244" cy="492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09019" y="541635"/>
            <a:ext cx="1165274" cy="49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827584" y="3244334"/>
            <a:ext cx="7488832" cy="1969770"/>
          </a:xfrm>
          <a:prstGeom prst="rect">
            <a:avLst/>
          </a:prstGeom>
          <a:noFill/>
        </p:spPr>
        <p:txBody>
          <a:bodyPr wrap="square" rtlCol="0">
            <a:spAutoFit/>
          </a:bodyPr>
          <a:lstStyle/>
          <a:p>
            <a:pPr algn="ctr"/>
            <a:r>
              <a:rPr lang="de-DE" dirty="0" smtClean="0"/>
              <a:t>Projektdurchführung</a:t>
            </a:r>
          </a:p>
          <a:p>
            <a:pPr algn="ctr"/>
            <a:r>
              <a:rPr lang="de-DE" dirty="0" smtClean="0"/>
              <a:t>Heute 04.06.2018 befinden wir uns… </a:t>
            </a:r>
          </a:p>
          <a:p>
            <a:endParaRPr lang="de-DE" dirty="0"/>
          </a:p>
          <a:p>
            <a:endParaRPr lang="de-DE" dirty="0"/>
          </a:p>
          <a:p>
            <a:r>
              <a:rPr lang="de-DE" dirty="0"/>
              <a:t> </a:t>
            </a:r>
            <a:r>
              <a:rPr lang="de-DE" dirty="0" smtClean="0"/>
              <a:t>    </a:t>
            </a:r>
            <a:r>
              <a:rPr lang="de-DE" sz="3200" dirty="0" smtClean="0"/>
              <a:t>Building</a:t>
            </a:r>
            <a:r>
              <a:rPr lang="de-DE" dirty="0" smtClean="0"/>
              <a:t>	 – 	</a:t>
            </a:r>
            <a:r>
              <a:rPr lang="de-DE" dirty="0" err="1" smtClean="0"/>
              <a:t>Bonding</a:t>
            </a:r>
            <a:r>
              <a:rPr lang="de-DE" dirty="0" smtClean="0"/>
              <a:t> 		– 	</a:t>
            </a:r>
            <a:r>
              <a:rPr lang="de-DE" dirty="0" err="1" smtClean="0"/>
              <a:t>Bridging</a:t>
            </a:r>
            <a:r>
              <a:rPr lang="de-DE" dirty="0" smtClean="0"/>
              <a:t> </a:t>
            </a:r>
            <a:endParaRPr lang="de-DE" dirty="0"/>
          </a:p>
          <a:p>
            <a:r>
              <a:rPr lang="de-DE" dirty="0"/>
              <a:t>(Aufbau soz. Kapital) (Verfestigung von Bindungen) (Bezüge in andere Milieus) </a:t>
            </a:r>
          </a:p>
        </p:txBody>
      </p:sp>
      <p:grpSp>
        <p:nvGrpSpPr>
          <p:cNvPr id="6" name="Gruppieren 5"/>
          <p:cNvGrpSpPr/>
          <p:nvPr/>
        </p:nvGrpSpPr>
        <p:grpSpPr>
          <a:xfrm>
            <a:off x="3791458" y="332656"/>
            <a:ext cx="4816676" cy="3069168"/>
            <a:chOff x="3787772" y="332656"/>
            <a:chExt cx="4816676" cy="3069168"/>
          </a:xfrm>
        </p:grpSpPr>
        <p:pic>
          <p:nvPicPr>
            <p:cNvPr id="3074" name="Picture 2" descr="Ähnliches Foto"/>
            <p:cNvPicPr>
              <a:picLocks noChangeAspect="1" noChangeArrowheads="1"/>
            </p:cNvPicPr>
            <p:nvPr/>
          </p:nvPicPr>
          <p:blipFill rotWithShape="1">
            <a:blip r:embed="rId6">
              <a:extLst>
                <a:ext uri="{28A0092B-C50C-407E-A947-70E740481C1C}">
                  <a14:useLocalDpi xmlns:a14="http://schemas.microsoft.com/office/drawing/2010/main"/>
                </a:ext>
              </a:extLst>
            </a:blip>
            <a:srcRect r="24006"/>
            <a:stretch/>
          </p:blipFill>
          <p:spPr bwMode="auto">
            <a:xfrm>
              <a:off x="3787772" y="332656"/>
              <a:ext cx="4816676" cy="3069168"/>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4774294" y="1988840"/>
              <a:ext cx="2606018" cy="646331"/>
            </a:xfrm>
            <a:prstGeom prst="rect">
              <a:avLst/>
            </a:prstGeom>
            <a:noFill/>
          </p:spPr>
          <p:txBody>
            <a:bodyPr wrap="square" rtlCol="0">
              <a:spAutoFit/>
            </a:bodyPr>
            <a:lstStyle>
              <a:defPPr>
                <a:defRPr lang="de-DE"/>
              </a:defPPr>
              <a:lvl1pPr>
                <a:defRPr b="1">
                  <a:solidFill>
                    <a:schemeClr val="bg1"/>
                  </a:solidFill>
                </a:defRPr>
              </a:lvl1pPr>
            </a:lstStyle>
            <a:p>
              <a:r>
                <a:rPr lang="de-DE" dirty="0"/>
                <a:t>Heranführung an die Sozialleistungssysteme </a:t>
              </a:r>
            </a:p>
          </p:txBody>
        </p:sp>
      </p:grpSp>
      <p:grpSp>
        <p:nvGrpSpPr>
          <p:cNvPr id="5" name="Gruppieren 4"/>
          <p:cNvGrpSpPr/>
          <p:nvPr/>
        </p:nvGrpSpPr>
        <p:grpSpPr>
          <a:xfrm>
            <a:off x="607792" y="332656"/>
            <a:ext cx="3996444" cy="2550116"/>
            <a:chOff x="611561" y="332656"/>
            <a:chExt cx="3996444" cy="2550116"/>
          </a:xfrm>
        </p:grpSpPr>
        <p:pic>
          <p:nvPicPr>
            <p:cNvPr id="11" name="Picture 2" descr="Bildergebnis für entkoppelte junge Menschen"/>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5837" t="1659" r="9233" b="-1659"/>
            <a:stretch/>
          </p:blipFill>
          <p:spPr bwMode="auto">
            <a:xfrm>
              <a:off x="611561" y="332656"/>
              <a:ext cx="3996444" cy="25501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1043608" y="1895352"/>
              <a:ext cx="2206947" cy="923330"/>
            </a:xfrm>
            <a:prstGeom prst="rect">
              <a:avLst/>
            </a:prstGeom>
            <a:noFill/>
          </p:spPr>
          <p:txBody>
            <a:bodyPr wrap="square" rtlCol="0">
              <a:spAutoFit/>
            </a:bodyPr>
            <a:lstStyle/>
            <a:p>
              <a:r>
                <a:rPr lang="de-DE" b="1" dirty="0" smtClean="0">
                  <a:solidFill>
                    <a:schemeClr val="bg1"/>
                  </a:solidFill>
                </a:rPr>
                <a:t>Niedrigschwellige</a:t>
              </a:r>
            </a:p>
            <a:p>
              <a:r>
                <a:rPr lang="de-DE" b="1" dirty="0" smtClean="0">
                  <a:solidFill>
                    <a:schemeClr val="bg1"/>
                  </a:solidFill>
                </a:rPr>
                <a:t>Notversorgung </a:t>
              </a:r>
              <a:endParaRPr lang="de-DE" b="1" dirty="0">
                <a:solidFill>
                  <a:schemeClr val="bg1"/>
                </a:solidFill>
              </a:endParaRPr>
            </a:p>
            <a:p>
              <a:endParaRPr lang="de-DE" dirty="0"/>
            </a:p>
          </p:txBody>
        </p:sp>
      </p:grpSp>
      <p:grpSp>
        <p:nvGrpSpPr>
          <p:cNvPr id="7" name="Gruppieren 6"/>
          <p:cNvGrpSpPr/>
          <p:nvPr/>
        </p:nvGrpSpPr>
        <p:grpSpPr>
          <a:xfrm>
            <a:off x="611560" y="2811375"/>
            <a:ext cx="5472608" cy="3641960"/>
            <a:chOff x="611560" y="2811375"/>
            <a:chExt cx="5472608" cy="3641960"/>
          </a:xfrm>
        </p:grpSpPr>
        <p:pic>
          <p:nvPicPr>
            <p:cNvPr id="13" name="Picture 2" descr="Bildergebnis für einsam"/>
            <p:cNvPicPr>
              <a:picLocks noChangeAspect="1" noChangeArrowheads="1"/>
            </p:cNvPicPr>
            <p:nvPr/>
          </p:nvPicPr>
          <p:blipFill>
            <a:blip r:embed="rId8" cstate="email">
              <a:graysc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11560" y="2811375"/>
              <a:ext cx="5472608" cy="36419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844072" y="3882291"/>
              <a:ext cx="2606018" cy="923330"/>
            </a:xfrm>
            <a:prstGeom prst="rect">
              <a:avLst/>
            </a:prstGeom>
            <a:noFill/>
          </p:spPr>
          <p:txBody>
            <a:bodyPr wrap="square" rtlCol="0">
              <a:spAutoFit/>
            </a:bodyPr>
            <a:lstStyle>
              <a:defPPr>
                <a:defRPr lang="de-DE"/>
              </a:defPPr>
              <a:lvl1pPr>
                <a:defRPr b="1">
                  <a:solidFill>
                    <a:schemeClr val="bg1"/>
                  </a:solidFill>
                </a:defRPr>
              </a:lvl1pPr>
            </a:lstStyle>
            <a:p>
              <a:r>
                <a:rPr lang="de-DE" dirty="0" smtClean="0"/>
                <a:t>Entwickeln von realistischen Lebensperspektiven</a:t>
              </a:r>
              <a:endParaRPr lang="de-DE" dirty="0"/>
            </a:p>
          </p:txBody>
        </p:sp>
      </p:grpSp>
      <p:grpSp>
        <p:nvGrpSpPr>
          <p:cNvPr id="16" name="Gruppieren 15"/>
          <p:cNvGrpSpPr/>
          <p:nvPr/>
        </p:nvGrpSpPr>
        <p:grpSpPr>
          <a:xfrm>
            <a:off x="6015846" y="3404220"/>
            <a:ext cx="2606018" cy="3049116"/>
            <a:chOff x="6012160" y="3404220"/>
            <a:chExt cx="2606018" cy="3049116"/>
          </a:xfrm>
        </p:grpSpPr>
        <p:pic>
          <p:nvPicPr>
            <p:cNvPr id="3076" name="Picture 4" descr="Bildergebnis für sanduhr des lebens"/>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44775"/>
            <a:stretch/>
          </p:blipFill>
          <p:spPr bwMode="auto">
            <a:xfrm>
              <a:off x="6077303" y="3404220"/>
              <a:ext cx="2527146" cy="30491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p:cNvSpPr txBox="1"/>
            <p:nvPr/>
          </p:nvSpPr>
          <p:spPr>
            <a:xfrm>
              <a:off x="6012160" y="3563724"/>
              <a:ext cx="2606018" cy="369332"/>
            </a:xfrm>
            <a:prstGeom prst="rect">
              <a:avLst/>
            </a:prstGeom>
            <a:noFill/>
          </p:spPr>
          <p:txBody>
            <a:bodyPr wrap="square" rtlCol="0">
              <a:spAutoFit/>
            </a:bodyPr>
            <a:lstStyle>
              <a:defPPr>
                <a:defRPr lang="de-DE"/>
              </a:defPPr>
              <a:lvl1pPr>
                <a:defRPr b="1">
                  <a:solidFill>
                    <a:schemeClr val="bg1"/>
                  </a:solidFill>
                </a:defRPr>
              </a:lvl1pPr>
            </a:lstStyle>
            <a:p>
              <a:r>
                <a:rPr lang="de-DE" dirty="0" smtClean="0"/>
                <a:t>Langfristige Begleitung</a:t>
              </a:r>
              <a:endParaRPr lang="de-DE" dirty="0"/>
            </a:p>
          </p:txBody>
        </p:sp>
      </p:grpSp>
    </p:spTree>
    <p:extLst>
      <p:ext uri="{BB962C8B-B14F-4D97-AF65-F5344CB8AC3E}">
        <p14:creationId xmlns:p14="http://schemas.microsoft.com/office/powerpoint/2010/main" val="860232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ür einsam"/>
          <p:cNvPicPr>
            <a:picLocks noChangeAspect="1" noChangeArrowheads="1"/>
          </p:cNvPicPr>
          <p:nvPr/>
        </p:nvPicPr>
        <p:blipFill rotWithShape="1">
          <a:blip r:embed="rId2">
            <a:extLst>
              <a:ext uri="{28A0092B-C50C-407E-A947-70E740481C1C}">
                <a14:useLocalDpi xmlns:a14="http://schemas.microsoft.com/office/drawing/2010/main"/>
              </a:ext>
            </a:extLst>
          </a:blip>
          <a:srcRect l="16045" r="8897" b="10"/>
          <a:stretch/>
        </p:blipFill>
        <p:spPr bwMode="auto">
          <a:xfrm>
            <a:off x="13917" y="34072"/>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ldergebnis fÃ¼r ortenaukreis kar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979" y="620689"/>
            <a:ext cx="4893717" cy="5241556"/>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22"/>
          <p:cNvSpPr txBox="1"/>
          <p:nvPr/>
        </p:nvSpPr>
        <p:spPr>
          <a:xfrm>
            <a:off x="13917" y="620689"/>
            <a:ext cx="2415654" cy="400110"/>
          </a:xfrm>
          <a:prstGeom prst="rect">
            <a:avLst/>
          </a:prstGeom>
          <a:noFill/>
        </p:spPr>
        <p:txBody>
          <a:bodyPr wrap="square" rtlCol="0">
            <a:spAutoFit/>
          </a:bodyPr>
          <a:lstStyle/>
          <a:p>
            <a:pPr algn="ctr"/>
            <a:r>
              <a:rPr lang="de-DE" sz="2000" b="1" dirty="0" smtClean="0">
                <a:solidFill>
                  <a:schemeClr val="bg1"/>
                </a:solidFill>
              </a:rPr>
              <a:t>Claudio (Kehl)</a:t>
            </a:r>
            <a:endParaRPr lang="de-DE" sz="2000" b="1" dirty="0">
              <a:solidFill>
                <a:schemeClr val="bg1"/>
              </a:solidFill>
            </a:endParaRPr>
          </a:p>
        </p:txBody>
      </p:sp>
      <p:sp>
        <p:nvSpPr>
          <p:cNvPr id="14" name="Textfeld 13"/>
          <p:cNvSpPr txBox="1"/>
          <p:nvPr/>
        </p:nvSpPr>
        <p:spPr>
          <a:xfrm>
            <a:off x="-6089" y="1122796"/>
            <a:ext cx="2429303" cy="400110"/>
          </a:xfrm>
          <a:prstGeom prst="rect">
            <a:avLst/>
          </a:prstGeom>
          <a:noFill/>
        </p:spPr>
        <p:txBody>
          <a:bodyPr wrap="square" rtlCol="0">
            <a:spAutoFit/>
          </a:bodyPr>
          <a:lstStyle/>
          <a:p>
            <a:pPr algn="ctr"/>
            <a:r>
              <a:rPr lang="de-DE" sz="2000" b="1" dirty="0" smtClean="0">
                <a:solidFill>
                  <a:schemeClr val="bg1"/>
                </a:solidFill>
              </a:rPr>
              <a:t>Max (Lahr)</a:t>
            </a:r>
            <a:endParaRPr lang="de-DE" sz="2000" b="1" dirty="0">
              <a:solidFill>
                <a:schemeClr val="bg1"/>
              </a:solidFill>
            </a:endParaRPr>
          </a:p>
        </p:txBody>
      </p:sp>
      <p:sp>
        <p:nvSpPr>
          <p:cNvPr id="12" name="Textfeld 11"/>
          <p:cNvSpPr txBox="1"/>
          <p:nvPr/>
        </p:nvSpPr>
        <p:spPr>
          <a:xfrm>
            <a:off x="125047" y="1628800"/>
            <a:ext cx="2304256" cy="400110"/>
          </a:xfrm>
          <a:prstGeom prst="rect">
            <a:avLst/>
          </a:prstGeom>
          <a:noFill/>
        </p:spPr>
        <p:txBody>
          <a:bodyPr wrap="square" rtlCol="0">
            <a:spAutoFit/>
          </a:bodyPr>
          <a:lstStyle/>
          <a:p>
            <a:pPr algn="ctr"/>
            <a:r>
              <a:rPr lang="de-DE" sz="2000" b="1" dirty="0" smtClean="0">
                <a:solidFill>
                  <a:schemeClr val="bg1"/>
                </a:solidFill>
              </a:rPr>
              <a:t>Pia (</a:t>
            </a:r>
            <a:r>
              <a:rPr lang="de-DE" sz="2000" b="1" dirty="0" err="1" smtClean="0">
                <a:solidFill>
                  <a:schemeClr val="bg1"/>
                </a:solidFill>
              </a:rPr>
              <a:t>Kinzigtal</a:t>
            </a:r>
            <a:r>
              <a:rPr lang="de-DE" sz="2000" b="1" dirty="0" smtClean="0">
                <a:solidFill>
                  <a:schemeClr val="bg1"/>
                </a:solidFill>
              </a:rPr>
              <a:t>)</a:t>
            </a:r>
            <a:endParaRPr lang="de-DE" sz="2000" b="1" dirty="0">
              <a:solidFill>
                <a:schemeClr val="bg1"/>
              </a:solidFill>
            </a:endParaRPr>
          </a:p>
        </p:txBody>
      </p:sp>
      <p:sp>
        <p:nvSpPr>
          <p:cNvPr id="9" name="Rechteck 8"/>
          <p:cNvSpPr/>
          <p:nvPr/>
        </p:nvSpPr>
        <p:spPr>
          <a:xfrm>
            <a:off x="5724128" y="188640"/>
            <a:ext cx="2376264" cy="2268422"/>
          </a:xfrm>
          <a:prstGeom prst="rect">
            <a:avLst/>
          </a:prstGeom>
          <a:solidFill>
            <a:schemeClr val="accent1">
              <a:lumMod val="75000"/>
            </a:schemeClr>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bg1"/>
                </a:solidFill>
              </a:rPr>
              <a:t>Partnerprojekt</a:t>
            </a:r>
          </a:p>
          <a:p>
            <a:pPr algn="ctr"/>
            <a:r>
              <a:rPr lang="de-DE" sz="2000" b="1" dirty="0" smtClean="0">
                <a:solidFill>
                  <a:schemeClr val="bg1"/>
                </a:solidFill>
              </a:rPr>
              <a:t>CJD Jugenddorf</a:t>
            </a:r>
          </a:p>
          <a:p>
            <a:pPr algn="ctr"/>
            <a:r>
              <a:rPr lang="de-DE" sz="2000" b="1" dirty="0" smtClean="0">
                <a:solidFill>
                  <a:schemeClr val="bg1"/>
                </a:solidFill>
              </a:rPr>
              <a:t>Offenburg</a:t>
            </a:r>
            <a:endParaRPr lang="de-DE" sz="2000" b="1" dirty="0">
              <a:solidFill>
                <a:schemeClr val="bg1"/>
              </a:solidFill>
            </a:endParaRPr>
          </a:p>
        </p:txBody>
      </p:sp>
      <p:sp>
        <p:nvSpPr>
          <p:cNvPr id="10" name="AutoShape 4" descr="CJ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utoShape 6" descr="CJ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778833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ür einsam"/>
          <p:cNvPicPr>
            <a:picLocks noChangeAspect="1" noChangeArrowheads="1"/>
          </p:cNvPicPr>
          <p:nvPr/>
        </p:nvPicPr>
        <p:blipFill rotWithShape="1">
          <a:blip r:embed="rId2">
            <a:extLst>
              <a:ext uri="{28A0092B-C50C-407E-A947-70E740481C1C}">
                <a14:useLocalDpi xmlns:a14="http://schemas.microsoft.com/office/drawing/2010/main"/>
              </a:ext>
            </a:extLst>
          </a:blip>
          <a:srcRect l="16045" r="8897" b="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7621">
            <a:off x="4693247" y="623828"/>
            <a:ext cx="3883442" cy="38884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t="51468"/>
          <a:stretch/>
        </p:blipFill>
        <p:spPr>
          <a:xfrm rot="949405">
            <a:off x="3662106" y="3822409"/>
            <a:ext cx="5348422" cy="252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Grafik 3"/>
          <p:cNvPicPr>
            <a:picLocks noChangeAspect="1"/>
          </p:cNvPicPr>
          <p:nvPr/>
        </p:nvPicPr>
        <p:blipFill rotWithShape="1">
          <a:blip r:embed="rId4">
            <a:extLst>
              <a:ext uri="{28A0092B-C50C-407E-A947-70E740481C1C}">
                <a14:useLocalDpi xmlns:a14="http://schemas.microsoft.com/office/drawing/2010/main" val="0"/>
              </a:ext>
            </a:extLst>
          </a:blip>
          <a:srcRect b="50000"/>
          <a:stretch/>
        </p:blipFill>
        <p:spPr>
          <a:xfrm rot="20613908">
            <a:off x="-218130" y="511510"/>
            <a:ext cx="5191416" cy="252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23833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ür einsam"/>
          <p:cNvPicPr>
            <a:picLocks noChangeAspect="1" noChangeArrowheads="1"/>
          </p:cNvPicPr>
          <p:nvPr/>
        </p:nvPicPr>
        <p:blipFill rotWithShape="1">
          <a:blip r:embed="rId2">
            <a:extLst>
              <a:ext uri="{28A0092B-C50C-407E-A947-70E740481C1C}">
                <a14:useLocalDpi xmlns:a14="http://schemas.microsoft.com/office/drawing/2010/main"/>
              </a:ext>
            </a:extLst>
          </a:blip>
          <a:srcRect l="16045" r="8897" b="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52" t="11360" r="35075" b="11028"/>
          <a:stretch/>
        </p:blipFill>
        <p:spPr bwMode="auto">
          <a:xfrm>
            <a:off x="2777578" y="764704"/>
            <a:ext cx="3588843" cy="51584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031961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236</Words>
  <Application>Microsoft Office PowerPoint</Application>
  <PresentationFormat>Bildschirmpräsentation (4:3)</PresentationFormat>
  <Paragraphs>48</Paragraphs>
  <Slides>10</Slides>
  <Notes>3</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Kai Broweleit</dc:creator>
  <cp:lastModifiedBy>Pia Roser | AgilEvent GmbH</cp:lastModifiedBy>
  <cp:revision>69</cp:revision>
  <dcterms:created xsi:type="dcterms:W3CDTF">2017-10-20T06:15:48Z</dcterms:created>
  <dcterms:modified xsi:type="dcterms:W3CDTF">2018-12-19T14:04:23Z</dcterms:modified>
</cp:coreProperties>
</file>