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2" r:id="rId3"/>
    <p:sldId id="274" r:id="rId4"/>
    <p:sldId id="275" r:id="rId5"/>
    <p:sldId id="257" r:id="rId6"/>
    <p:sldId id="258" r:id="rId7"/>
    <p:sldId id="280" r:id="rId8"/>
    <p:sldId id="259" r:id="rId9"/>
    <p:sldId id="260" r:id="rId10"/>
    <p:sldId id="279" r:id="rId11"/>
    <p:sldId id="262" r:id="rId12"/>
    <p:sldId id="278" r:id="rId13"/>
    <p:sldId id="289" r:id="rId14"/>
    <p:sldId id="276" r:id="rId15"/>
    <p:sldId id="277" r:id="rId16"/>
    <p:sldId id="281" r:id="rId17"/>
    <p:sldId id="265" r:id="rId18"/>
    <p:sldId id="267" r:id="rId19"/>
    <p:sldId id="287" r:id="rId20"/>
    <p:sldId id="273" r:id="rId21"/>
    <p:sldId id="288" r:id="rId22"/>
    <p:sldId id="282" r:id="rId23"/>
    <p:sldId id="286" r:id="rId24"/>
    <p:sldId id="283" r:id="rId25"/>
    <p:sldId id="271" r:id="rId26"/>
    <p:sldId id="285" r:id="rId27"/>
    <p:sldId id="284" r:id="rId2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3" y="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E252B-6E56-414A-9819-C7D849E70027}" type="datetimeFigureOut">
              <a:rPr lang="de-DE" smtClean="0"/>
              <a:t>12.03.2018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96AE9-A4B4-428F-A42F-C38CAA0115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83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FB21F-A759-438C-AC04-FBA52E0FC009}" type="datetimeFigureOut">
              <a:rPr lang="de-DE" smtClean="0"/>
              <a:t>12.03.2018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53DFA-2FFD-4675-85C8-0645E0CCEF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640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0CD6C-8858-44B6-B779-C86E8CFC13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519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0CD6C-8858-44B6-B779-C86E8CFC13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37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0059-5F9D-4681-8EAD-BFB29F20C47A}" type="datetimeFigureOut">
              <a:rPr lang="de-DE" smtClean="0"/>
              <a:t>12.03.2018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13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Arial" pitchFamily="34" charset="0"/>
              <a:buChar char="•"/>
              <a:defRPr/>
            </a:lvl2pPr>
            <a:lvl4pPr marL="1600200" indent="-228600">
              <a:buFont typeface="Arial" pitchFamily="34" charset="0"/>
              <a:buChar char="•"/>
              <a:defRPr/>
            </a:lvl4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0059-5F9D-4681-8EAD-BFB29F20C47A}" type="datetimeFigureOut">
              <a:rPr lang="de-DE" smtClean="0"/>
              <a:t>12.03.2018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75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0059-5F9D-4681-8EAD-BFB29F20C47A}" type="datetimeFigureOut">
              <a:rPr lang="de-DE" smtClean="0"/>
              <a:t>12.03.2018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44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0059-5F9D-4681-8EAD-BFB29F20C47A}" type="datetimeFigureOut">
              <a:rPr lang="de-DE" smtClean="0"/>
              <a:t>12.03.2018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7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0059-5F9D-4681-8EAD-BFB29F20C47A}" type="datetimeFigureOut">
              <a:rPr lang="de-DE" smtClean="0"/>
              <a:t>12.03.2018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82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0059-5F9D-4681-8EAD-BFB29F20C47A}" type="datetimeFigureOut">
              <a:rPr lang="de-DE" smtClean="0"/>
              <a:t>12.03.2018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01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0059-5F9D-4681-8EAD-BFB29F20C47A}" type="datetimeFigureOut">
              <a:rPr lang="de-DE" smtClean="0"/>
              <a:t>12.03.2018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69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0059-5F9D-4681-8EAD-BFB29F20C47A}" type="datetimeFigureOut">
              <a:rPr lang="de-DE" smtClean="0"/>
              <a:t>12.03.2018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7751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Aft>
                <a:spcPct val="0"/>
              </a:spcAft>
            </a:pPr>
            <a:r>
              <a:rPr lang="de-DE" dirty="0" smtClean="0"/>
              <a:t>Textmasterformat bearbeiten</a:t>
            </a:r>
          </a:p>
          <a:p>
            <a:pPr lvl="1" fontAlgn="base">
              <a:spcAft>
                <a:spcPct val="0"/>
              </a:spcAft>
              <a:buChar char="•"/>
            </a:pPr>
            <a:r>
              <a:rPr lang="de-DE" dirty="0" smtClean="0"/>
              <a:t>Zweite Ebene</a:t>
            </a:r>
          </a:p>
          <a:p>
            <a:pPr lvl="2" fontAlgn="base">
              <a:spcAft>
                <a:spcPct val="0"/>
              </a:spcAft>
            </a:pPr>
            <a:r>
              <a:rPr lang="de-DE" dirty="0" smtClean="0"/>
              <a:t>Dritte Ebene</a:t>
            </a:r>
          </a:p>
          <a:p>
            <a:pPr lvl="3" fontAlgn="base">
              <a:spcAft>
                <a:spcPct val="0"/>
              </a:spcAft>
              <a:buChar char="•"/>
            </a:pPr>
            <a:r>
              <a:rPr lang="de-DE" dirty="0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A0059-5F9D-4681-8EAD-BFB29F20C47A}" type="datetimeFigureOut">
              <a:rPr lang="de-DE" smtClean="0"/>
              <a:t>12.03.2018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C7ACC-013A-43DE-AD4B-CD16BC8CE2FD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9" descr="KVJS-RGB-300-Schrif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260350"/>
            <a:ext cx="2386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8"/>
          <p:cNvSpPr>
            <a:spLocks/>
          </p:cNvSpPr>
          <p:nvPr/>
        </p:nvSpPr>
        <p:spPr bwMode="auto">
          <a:xfrm>
            <a:off x="358775" y="1600200"/>
            <a:ext cx="6950075" cy="0"/>
          </a:xfrm>
          <a:custGeom>
            <a:avLst/>
            <a:gdLst>
              <a:gd name="T0" fmla="*/ 0 w 4378"/>
              <a:gd name="T1" fmla="*/ 0 h 3"/>
              <a:gd name="T2" fmla="*/ 6950075 w 4378"/>
              <a:gd name="T3" fmla="*/ 4763 h 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78" h="3">
                <a:moveTo>
                  <a:pt x="0" y="0"/>
                </a:moveTo>
                <a:lnTo>
                  <a:pt x="4378" y="3"/>
                </a:lnTo>
              </a:path>
            </a:pathLst>
          </a:cu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47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lang="de-DE" sz="4000" b="1" kern="1200" dirty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de-DE" sz="3200" kern="1200" smtClean="0">
          <a:solidFill>
            <a:srgbClr val="0C5A96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de-DE" sz="2800" kern="1200" smtClean="0">
          <a:solidFill>
            <a:srgbClr val="0C5A96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e-DE" sz="2400" kern="1200" smtClean="0">
          <a:solidFill>
            <a:srgbClr val="0C5A96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de-DE" sz="2000" kern="1200" smtClean="0">
          <a:solidFill>
            <a:srgbClr val="0C5A96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Modellvorhaben </a:t>
            </a:r>
            <a:br>
              <a:rPr lang="de-DE" dirty="0" smtClean="0"/>
            </a:br>
            <a:r>
              <a:rPr lang="de-DE" dirty="0" smtClean="0"/>
              <a:t>Kinder- und Jugendhilfe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Verfahren und ausgewählte Ergebnisse </a:t>
            </a:r>
          </a:p>
          <a:p>
            <a:r>
              <a:rPr lang="de-DE" dirty="0" smtClean="0"/>
              <a:t>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4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Information</a:t>
            </a:r>
            <a:r>
              <a:rPr lang="de-DE" dirty="0" smtClean="0"/>
              <a:t>: </a:t>
            </a:r>
          </a:p>
          <a:p>
            <a:pPr marL="0" indent="0">
              <a:buNone/>
            </a:pPr>
            <a:r>
              <a:rPr lang="de-DE" dirty="0" smtClean="0"/>
              <a:t>Stadt und Landkreis Tübingen, </a:t>
            </a:r>
          </a:p>
          <a:p>
            <a:pPr marL="0" indent="0">
              <a:buNone/>
            </a:pPr>
            <a:r>
              <a:rPr lang="de-DE" dirty="0" smtClean="0"/>
              <a:t>Martin-</a:t>
            </a:r>
            <a:r>
              <a:rPr lang="de-DE" dirty="0" err="1" smtClean="0"/>
              <a:t>Bonhöffer</a:t>
            </a:r>
            <a:r>
              <a:rPr lang="de-DE" dirty="0" smtClean="0"/>
              <a:t>-Häuser </a:t>
            </a:r>
          </a:p>
          <a:p>
            <a:pPr marL="0" indent="0">
              <a:buNone/>
            </a:pPr>
            <a:r>
              <a:rPr lang="de-DE" dirty="0" smtClean="0"/>
              <a:t>oder KVJS Frau Wijnvoord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Ausführlicher Abschluss Bericht </a:t>
            </a:r>
          </a:p>
          <a:p>
            <a:pPr marL="0" indent="0">
              <a:buNone/>
            </a:pPr>
            <a:r>
              <a:rPr lang="de-DE" dirty="0"/>
              <a:t>u</a:t>
            </a:r>
            <a:r>
              <a:rPr lang="de-DE" dirty="0" smtClean="0"/>
              <a:t>nter KVJS/Jugend/Modellvorhaben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733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Integrationshilfe Kinderbetreuung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Modellprojekt Inklusion </a:t>
            </a:r>
          </a:p>
          <a:p>
            <a:pPr marL="0" indent="0">
              <a:buNone/>
            </a:pPr>
            <a:r>
              <a:rPr lang="de-DE" b="1" dirty="0" smtClean="0"/>
              <a:t>„Eine Kita für alle“ - </a:t>
            </a:r>
            <a:r>
              <a:rPr lang="de-DE" sz="2800" dirty="0" smtClean="0"/>
              <a:t>Inklusive Bildung, Betreuung und Förderung in den Kindertagesstätten des Landkreises Göppingen</a:t>
            </a:r>
          </a:p>
          <a:p>
            <a:pPr marL="0" indent="0">
              <a:buNone/>
            </a:pPr>
            <a:r>
              <a:rPr lang="de-DE" sz="2400" dirty="0" smtClean="0"/>
              <a:t>Wissenschaftlich begleitet über die Hochschule Ludwigsburg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800" b="1" dirty="0" smtClean="0"/>
              <a:t>Vorhaben hat sich bewährt und wird nach </a:t>
            </a:r>
          </a:p>
          <a:p>
            <a:pPr marL="0" indent="0">
              <a:buNone/>
            </a:pPr>
            <a:r>
              <a:rPr lang="de-DE" sz="2800" b="1" dirty="0" smtClean="0"/>
              <a:t>3 Jahre Erprobung umgesetzt</a:t>
            </a:r>
          </a:p>
        </p:txBody>
      </p:sp>
    </p:spTree>
    <p:extLst>
      <p:ext uri="{BB962C8B-B14F-4D97-AF65-F5344CB8AC3E}">
        <p14:creationId xmlns:p14="http://schemas.microsoft.com/office/powerpoint/2010/main" val="8277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Kita für Alle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Jugendhilfe </a:t>
            </a:r>
            <a:r>
              <a:rPr lang="de-DE" dirty="0" smtClean="0"/>
              <a:t>(§ 35a SGB VIII) und Eingliederungshilfe (§§ 53,54 SGB XII) </a:t>
            </a:r>
          </a:p>
          <a:p>
            <a:pPr marL="0" indent="0">
              <a:buNone/>
            </a:pPr>
            <a:r>
              <a:rPr lang="de-DE" dirty="0" smtClean="0"/>
              <a:t>für die Kinderbetreuung werden zusammengefasst </a:t>
            </a:r>
          </a:p>
          <a:p>
            <a:pPr marL="0" indent="0">
              <a:buNone/>
            </a:pPr>
            <a:r>
              <a:rPr lang="de-DE" dirty="0" smtClean="0"/>
              <a:t>im  </a:t>
            </a:r>
          </a:p>
          <a:p>
            <a:pPr marL="0" indent="0">
              <a:buNone/>
            </a:pPr>
            <a:r>
              <a:rPr lang="de-DE" b="1" dirty="0" smtClean="0"/>
              <a:t>Inklusionsfachdienst für Kindertagesbetreuung </a:t>
            </a:r>
          </a:p>
        </p:txBody>
      </p:sp>
    </p:spTree>
    <p:extLst>
      <p:ext uri="{BB962C8B-B14F-4D97-AF65-F5344CB8AC3E}">
        <p14:creationId xmlns:p14="http://schemas.microsoft.com/office/powerpoint/2010/main" val="173131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Kita für Alle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Inklusionsfachdienst</a:t>
            </a:r>
          </a:p>
          <a:p>
            <a:pPr marL="0" indent="0">
              <a:buNone/>
            </a:pPr>
            <a:r>
              <a:rPr lang="de-DE" dirty="0" smtClean="0"/>
              <a:t>Ressourcen </a:t>
            </a:r>
          </a:p>
          <a:p>
            <a:pPr marL="0" indent="0">
              <a:buNone/>
            </a:pPr>
            <a:r>
              <a:rPr lang="de-DE" dirty="0" smtClean="0"/>
              <a:t>aus </a:t>
            </a:r>
            <a:r>
              <a:rPr lang="de-DE" dirty="0"/>
              <a:t>Jugendamt und Sozialamt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plus </a:t>
            </a:r>
            <a:r>
              <a:rPr lang="de-DE" dirty="0"/>
              <a:t>Koordinationskraft </a:t>
            </a:r>
            <a:r>
              <a:rPr lang="de-DE" dirty="0" smtClean="0"/>
              <a:t>Integration</a:t>
            </a:r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Idee </a:t>
            </a:r>
            <a:r>
              <a:rPr lang="de-DE" dirty="0"/>
              <a:t>der Hilfe aus einer Hand</a:t>
            </a:r>
          </a:p>
          <a:p>
            <a:pPr marL="0" indent="0">
              <a:buNone/>
            </a:pPr>
            <a:r>
              <a:rPr lang="de-DE" dirty="0" smtClean="0"/>
              <a:t>Verwaltungsabläufe </a:t>
            </a:r>
            <a:r>
              <a:rPr lang="de-DE" dirty="0"/>
              <a:t>werden neu abgestimmt 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00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Eine Kita für Alle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 smtClean="0"/>
              <a:t>Unterstützung der Integration für alle Kinder mit Unterstützungsbedarf, nicht nur für einzelne (behinderte) Kinder – </a:t>
            </a:r>
          </a:p>
          <a:p>
            <a:pPr marL="0" indent="0">
              <a:buNone/>
            </a:pPr>
            <a:r>
              <a:rPr lang="de-DE" sz="2800" dirty="0" smtClean="0"/>
              <a:t>zukünftig besteht eine (teilweise) Wahl-Möglichkeiten für Träger</a:t>
            </a:r>
          </a:p>
          <a:p>
            <a:r>
              <a:rPr lang="de-DE" sz="2800" dirty="0" smtClean="0"/>
              <a:t>Landkreis bezuschusst für bestimmte Einrichtungen festangestellte Inklusionsfachkraft nach verabschiedeten Richtlinien </a:t>
            </a:r>
            <a:r>
              <a:rPr lang="de-DE" sz="2800" dirty="0"/>
              <a:t>– </a:t>
            </a:r>
            <a:endParaRPr lang="de-DE" sz="2800" dirty="0" smtClean="0"/>
          </a:p>
          <a:p>
            <a:pPr marL="0" indent="0">
              <a:buNone/>
            </a:pPr>
            <a:r>
              <a:rPr lang="de-DE" sz="2800" dirty="0"/>
              <a:t>	</a:t>
            </a:r>
            <a:r>
              <a:rPr lang="de-DE" sz="2400" dirty="0" smtClean="0"/>
              <a:t>2/3 </a:t>
            </a:r>
            <a:r>
              <a:rPr lang="de-DE" sz="2400" dirty="0"/>
              <a:t>Finanzierung </a:t>
            </a:r>
            <a:r>
              <a:rPr lang="de-DE" sz="2400" dirty="0" smtClean="0"/>
              <a:t>LK, </a:t>
            </a:r>
            <a:r>
              <a:rPr lang="de-DE" sz="2400" dirty="0"/>
              <a:t>1/3 Träger </a:t>
            </a:r>
            <a:endParaRPr lang="de-DE" sz="2400" dirty="0" smtClean="0"/>
          </a:p>
          <a:p>
            <a:r>
              <a:rPr lang="de-DE" sz="2800" dirty="0" smtClean="0"/>
              <a:t>Antragsberechtigt sind die Kommunen </a:t>
            </a:r>
            <a:endParaRPr lang="de-DE" sz="2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45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Kita für Alle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Fachkräftepools Integrationshilfe zum Einsatz in weiteren </a:t>
            </a:r>
            <a:r>
              <a:rPr lang="de-DE" dirty="0"/>
              <a:t>Kitas werden aufgebaut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Fachkräfte werden über den Inklusionsfachdienst fachlich beraten und unterstützt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Information</a:t>
            </a:r>
            <a:r>
              <a:rPr lang="de-DE" dirty="0" smtClean="0"/>
              <a:t>: LK Göppingen</a:t>
            </a:r>
          </a:p>
          <a:p>
            <a:pPr marL="0" indent="0">
              <a:buNone/>
            </a:pPr>
            <a:r>
              <a:rPr lang="de-DE" sz="2800" dirty="0" smtClean="0"/>
              <a:t>Ausführlicher Abschluss Bericht auf Homepage KVJS/Jugend/Modellvorhaben </a:t>
            </a:r>
            <a:endParaRPr lang="de-DE" sz="2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75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 err="1"/>
              <a:t>Partiprojekt</a:t>
            </a:r>
            <a:r>
              <a:rPr lang="de-DE" dirty="0"/>
              <a:t>“ KIDS- Leonberg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Partizipation und Selbstkompetenz als Weg zu einem Ort der Teilhabe und Mitbestimmung 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sz="2800" dirty="0" smtClean="0"/>
              <a:t>Kinder- und Jugendhilfezentrum Leonberg – Waldhaus gGmbH in Kooperation mit dem Landkreis Böblingen </a:t>
            </a:r>
          </a:p>
          <a:p>
            <a:pPr marL="0" indent="0">
              <a:buNone/>
            </a:pPr>
            <a:r>
              <a:rPr lang="de-DE" sz="2400" dirty="0" smtClean="0"/>
              <a:t>Wissenschaftlich </a:t>
            </a:r>
            <a:r>
              <a:rPr lang="de-DE" sz="2400" dirty="0"/>
              <a:t>begleitet über Institut für </a:t>
            </a:r>
            <a:r>
              <a:rPr lang="de-DE" sz="2400" dirty="0" smtClean="0"/>
              <a:t>Sozialpädagogische </a:t>
            </a:r>
            <a:r>
              <a:rPr lang="de-DE" sz="2400" dirty="0"/>
              <a:t>Forschung Mainz (</a:t>
            </a:r>
            <a:r>
              <a:rPr lang="de-DE" sz="2400" dirty="0" err="1"/>
              <a:t>ism</a:t>
            </a:r>
            <a:r>
              <a:rPr lang="de-DE" sz="2400" dirty="0" smtClean="0"/>
              <a:t>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68946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„</a:t>
            </a:r>
            <a:r>
              <a:rPr lang="de-DE" sz="3200" dirty="0" err="1"/>
              <a:t>Partiprojekt</a:t>
            </a:r>
            <a:r>
              <a:rPr lang="de-DE" sz="3200" dirty="0"/>
              <a:t>“ KIDS- Leonberg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Teil-Aspekt </a:t>
            </a:r>
          </a:p>
          <a:p>
            <a:pPr marL="0" indent="0">
              <a:buNone/>
            </a:pPr>
            <a:r>
              <a:rPr lang="de-DE" b="1" dirty="0"/>
              <a:t>Kind- und Familiengerechte Hilfeplanung </a:t>
            </a:r>
          </a:p>
          <a:p>
            <a:pPr marL="0" indent="0">
              <a:buNone/>
            </a:pPr>
            <a:r>
              <a:rPr lang="de-DE" dirty="0" smtClean="0"/>
              <a:t>Ein sehr wirkungsvolles </a:t>
            </a:r>
            <a:r>
              <a:rPr lang="de-DE" dirty="0"/>
              <a:t>Instrument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zur Beteiligung von Kindern und Familie </a:t>
            </a:r>
          </a:p>
          <a:p>
            <a:pPr marL="0" indent="0">
              <a:buNone/>
            </a:pPr>
            <a:r>
              <a:rPr lang="de-DE" dirty="0"/>
              <a:t>u</a:t>
            </a:r>
            <a:r>
              <a:rPr lang="de-DE" dirty="0" smtClean="0"/>
              <a:t>nd zur Sicherung der Wirkung der Hilfe </a:t>
            </a:r>
          </a:p>
          <a:p>
            <a:pPr marL="0" indent="0">
              <a:buNone/>
            </a:pPr>
            <a:r>
              <a:rPr lang="de-DE" dirty="0" smtClean="0"/>
              <a:t>ist </a:t>
            </a:r>
            <a:r>
              <a:rPr lang="de-DE" dirty="0"/>
              <a:t>die </a:t>
            </a:r>
          </a:p>
          <a:p>
            <a:pPr marL="0" indent="0">
              <a:buNone/>
            </a:pPr>
            <a:r>
              <a:rPr lang="de-DE" dirty="0" smtClean="0"/>
              <a:t>(</a:t>
            </a:r>
            <a:r>
              <a:rPr lang="de-DE" b="1" dirty="0" smtClean="0"/>
              <a:t>Neu)Gestaltung </a:t>
            </a:r>
            <a:r>
              <a:rPr lang="de-DE" b="1" dirty="0"/>
              <a:t>der </a:t>
            </a:r>
            <a:r>
              <a:rPr lang="de-DE" b="1" dirty="0" smtClean="0"/>
              <a:t>Hilfeplanung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6273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„</a:t>
            </a:r>
            <a:r>
              <a:rPr lang="de-DE" sz="3200" dirty="0" err="1"/>
              <a:t>Partiprojekt</a:t>
            </a:r>
            <a:r>
              <a:rPr lang="de-DE" sz="3200" dirty="0"/>
              <a:t>“ KIDS- Leonberg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Kindgerechte Methodik in Vorbereitung und Hilfeplangespräch </a:t>
            </a:r>
            <a:r>
              <a:rPr lang="de-DE" dirty="0" smtClean="0"/>
              <a:t>eingeführt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err="1"/>
              <a:t>Zielbild</a:t>
            </a:r>
            <a:r>
              <a:rPr lang="de-DE" dirty="0"/>
              <a:t>, Zeitlinie</a:t>
            </a:r>
            <a:r>
              <a:rPr lang="de-DE" dirty="0" smtClean="0"/>
              <a:t>..)</a:t>
            </a:r>
          </a:p>
          <a:p>
            <a:r>
              <a:rPr lang="de-DE" dirty="0" smtClean="0"/>
              <a:t>Kindgerechtes </a:t>
            </a:r>
            <a:r>
              <a:rPr lang="de-DE" dirty="0"/>
              <a:t>und Familiengerechtes Setting </a:t>
            </a:r>
            <a:r>
              <a:rPr lang="de-DE" dirty="0" smtClean="0"/>
              <a:t>gewählt </a:t>
            </a:r>
            <a:r>
              <a:rPr lang="de-DE" dirty="0"/>
              <a:t>–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Ort</a:t>
            </a:r>
            <a:r>
              <a:rPr lang="de-DE" dirty="0"/>
              <a:t>, Zeit, </a:t>
            </a:r>
            <a:r>
              <a:rPr lang="de-DE" dirty="0" smtClean="0"/>
              <a:t>Ablauf, Teilnehmende </a:t>
            </a:r>
          </a:p>
          <a:p>
            <a:pPr marL="0" indent="0">
              <a:buNone/>
            </a:pPr>
            <a:r>
              <a:rPr lang="de-DE" b="1" dirty="0" smtClean="0"/>
              <a:t>Veränderungen betreffen auch Jugendamt und Kooperationspartner</a:t>
            </a:r>
            <a:r>
              <a:rPr lang="de-DE" sz="2800" b="1" dirty="0"/>
              <a:t> </a:t>
            </a:r>
            <a:r>
              <a:rPr lang="de-DE" sz="2800" b="1" dirty="0" smtClean="0"/>
              <a:t>!</a:t>
            </a:r>
            <a:endParaRPr lang="de-DE" sz="2800" b="1" dirty="0"/>
          </a:p>
          <a:p>
            <a:pPr marL="0" indent="0">
              <a:buNone/>
            </a:pPr>
            <a:r>
              <a:rPr lang="de-DE" dirty="0"/>
              <a:t>	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374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dirty="0" err="1" smtClean="0"/>
              <a:t>Partiprojekt</a:t>
            </a:r>
            <a:r>
              <a:rPr lang="de-DE" dirty="0" smtClean="0"/>
              <a:t>“ / Hilfeplanung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Information</a:t>
            </a:r>
          </a:p>
          <a:p>
            <a:pPr marL="0" indent="0">
              <a:buNone/>
            </a:pPr>
            <a:r>
              <a:rPr lang="de-DE" dirty="0" smtClean="0"/>
              <a:t>Abschlussbericht auf der Homepage KVJS/Jugend/ Modellvorhaben</a:t>
            </a:r>
          </a:p>
          <a:p>
            <a:pPr marL="0" indent="0">
              <a:buNone/>
            </a:pPr>
            <a:r>
              <a:rPr lang="de-DE" dirty="0"/>
              <a:t>u</a:t>
            </a:r>
            <a:r>
              <a:rPr lang="de-DE" dirty="0" smtClean="0"/>
              <a:t>nd „Beteiligung </a:t>
            </a:r>
            <a:r>
              <a:rPr lang="de-DE" dirty="0"/>
              <a:t>Leben“ 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Jugendhilfezentrum Leonberg – </a:t>
            </a:r>
          </a:p>
          <a:p>
            <a:pPr marL="0" indent="0">
              <a:buNone/>
            </a:pPr>
            <a:r>
              <a:rPr lang="de-DE" dirty="0" smtClean="0"/>
              <a:t>Waldhaus gGmbH und </a:t>
            </a:r>
          </a:p>
          <a:p>
            <a:pPr marL="0" indent="0">
              <a:buNone/>
            </a:pPr>
            <a:r>
              <a:rPr lang="de-DE" dirty="0" smtClean="0"/>
              <a:t>Landkreis Böblingen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283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Förderung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400 </a:t>
            </a:r>
            <a:r>
              <a:rPr lang="de-DE" dirty="0"/>
              <a:t>000 € </a:t>
            </a:r>
            <a:r>
              <a:rPr lang="de-DE" dirty="0" smtClean="0"/>
              <a:t>/ </a:t>
            </a:r>
            <a:r>
              <a:rPr lang="de-DE" dirty="0"/>
              <a:t>Jahr im Haushalt </a:t>
            </a:r>
            <a:r>
              <a:rPr lang="de-DE" dirty="0" smtClean="0"/>
              <a:t>eingestellt</a:t>
            </a:r>
          </a:p>
          <a:p>
            <a:pPr marL="0" indent="0">
              <a:buNone/>
            </a:pPr>
            <a:r>
              <a:rPr lang="de-DE" dirty="0" smtClean="0"/>
              <a:t>Förderung bis zu 75 000 € in 36 Monaten </a:t>
            </a:r>
            <a:r>
              <a:rPr lang="de-DE" sz="3200" dirty="0" smtClean="0"/>
              <a:t>(bis zu 25 000 € jährlich) </a:t>
            </a:r>
          </a:p>
          <a:p>
            <a:pPr marL="0" indent="0">
              <a:buNone/>
            </a:pPr>
            <a:r>
              <a:rPr lang="de-DE" dirty="0" smtClean="0"/>
              <a:t>Antragsberechtigt sind: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öffentliche und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freie Träger der Jugendhilfe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Antragsschluss: 28.Februar 2018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5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Junge Wohnungslose</a:t>
            </a:r>
            <a:br>
              <a:rPr lang="de-DE" dirty="0" smtClean="0"/>
            </a:br>
            <a:r>
              <a:rPr lang="de-DE" dirty="0" err="1" smtClean="0"/>
              <a:t>JuWolos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Hilfe für junge Menschen in Wohnungslosigkeit </a:t>
            </a:r>
          </a:p>
          <a:p>
            <a:pPr marL="0" indent="0">
              <a:buNone/>
            </a:pPr>
            <a:r>
              <a:rPr lang="de-DE" dirty="0" smtClean="0"/>
              <a:t>Stadt Schwäbisch </a:t>
            </a:r>
            <a:r>
              <a:rPr lang="de-DE" dirty="0"/>
              <a:t>Gmünd 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2800" dirty="0" smtClean="0"/>
              <a:t>Wissenschaftliche </a:t>
            </a:r>
            <a:r>
              <a:rPr lang="de-DE" sz="2800" dirty="0"/>
              <a:t>Begleitung </a:t>
            </a:r>
            <a:r>
              <a:rPr lang="de-DE" sz="2800" dirty="0" smtClean="0"/>
              <a:t>Prof. Dr. Strunk</a:t>
            </a:r>
            <a:endParaRPr lang="de-DE" sz="2800" dirty="0"/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800" dirty="0" smtClean="0"/>
              <a:t>Weitere laufende Projekte in Freiburg und </a:t>
            </a:r>
            <a:r>
              <a:rPr lang="de-DE" sz="2800" dirty="0"/>
              <a:t>R</a:t>
            </a:r>
            <a:r>
              <a:rPr lang="de-DE" sz="2800" dirty="0" smtClean="0"/>
              <a:t>eutlingen über Modellvorhaben und in den Neuen Bausteinen - Dezernat II KVJS  </a:t>
            </a:r>
          </a:p>
          <a:p>
            <a:pPr marL="0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096169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Junge Wohnungslose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„GISS – Studie“/2015 – </a:t>
            </a:r>
          </a:p>
          <a:p>
            <a:pPr marL="0" indent="0">
              <a:buNone/>
            </a:pPr>
            <a:r>
              <a:rPr lang="de-DE" dirty="0" smtClean="0"/>
              <a:t>Wohnungslosigkeit in Baden-Württemberg</a:t>
            </a:r>
          </a:p>
          <a:p>
            <a:pPr marL="0" indent="0">
              <a:buNone/>
            </a:pPr>
            <a:r>
              <a:rPr lang="de-DE" sz="2400" dirty="0" smtClean="0"/>
              <a:t>Gesellschaft für innovative Sozialforschung und Sozialplanung e.V.  </a:t>
            </a:r>
          </a:p>
          <a:p>
            <a:pPr marL="0" indent="0">
              <a:buNone/>
            </a:pPr>
            <a:r>
              <a:rPr lang="de-DE" dirty="0" smtClean="0"/>
              <a:t>Von allen Wohnungslosen sind </a:t>
            </a:r>
            <a:r>
              <a:rPr lang="de-DE" dirty="0"/>
              <a:t>rund 13</a:t>
            </a:r>
            <a:r>
              <a:rPr lang="de-DE" dirty="0" smtClean="0"/>
              <a:t>%, 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	(jede 8. Person) unter 25 Jahren  Ordnungsrechtliche Unterbringung: </a:t>
            </a:r>
          </a:p>
          <a:p>
            <a:pPr marL="0" indent="0">
              <a:buNone/>
            </a:pPr>
            <a:r>
              <a:rPr lang="de-DE" dirty="0" smtClean="0"/>
              <a:t>	21 % sind Kinder und Jugendliche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2286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JuWolos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Thema ist sehr stark nachgefragt, nicht nur in der Jugendhilfe </a:t>
            </a:r>
          </a:p>
          <a:p>
            <a:pPr marL="0" indent="0">
              <a:buNone/>
            </a:pPr>
            <a:r>
              <a:rPr lang="de-DE" sz="2800" dirty="0" smtClean="0"/>
              <a:t>Hilfen greifen häufig nicht und nicht nachhaltig, </a:t>
            </a:r>
          </a:p>
          <a:p>
            <a:r>
              <a:rPr lang="de-DE" sz="2800" dirty="0" smtClean="0"/>
              <a:t>weil die Schnittstellen der Leistungen und Hilfen nicht gut geklärt sind oder</a:t>
            </a:r>
          </a:p>
          <a:p>
            <a:r>
              <a:rPr lang="de-DE" sz="2800" dirty="0"/>
              <a:t>d</a:t>
            </a:r>
            <a:r>
              <a:rPr lang="de-DE" sz="2800" dirty="0" smtClean="0"/>
              <a:t>ie jungen Menschen bei der Übergabe in eine weitere Hilfe „verloren gehen“. </a:t>
            </a:r>
          </a:p>
          <a:p>
            <a:endParaRPr lang="de-DE" sz="2800" dirty="0" smtClean="0"/>
          </a:p>
          <a:p>
            <a:pPr marL="0" indent="0">
              <a:buNone/>
            </a:pPr>
            <a:r>
              <a:rPr lang="de-DE" b="1" dirty="0" smtClean="0"/>
              <a:t>Eine lange Hilfekarriere ist angelegt</a:t>
            </a:r>
            <a:r>
              <a:rPr lang="de-DE" dirty="0" smtClean="0"/>
              <a:t>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3161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JuWolos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KVJS</a:t>
            </a:r>
          </a:p>
          <a:p>
            <a:pPr marL="0" indent="0">
              <a:buNone/>
            </a:pPr>
            <a:r>
              <a:rPr lang="de-DE" dirty="0" smtClean="0"/>
              <a:t>Gemeinsamer Austausch und Lernen in den Projekten und zu den Projektergebnissen</a:t>
            </a:r>
          </a:p>
          <a:p>
            <a:r>
              <a:rPr lang="de-DE" dirty="0"/>
              <a:t>Dezernatsübergreifende </a:t>
            </a:r>
            <a:r>
              <a:rPr lang="de-DE" dirty="0" smtClean="0"/>
              <a:t>Arbeitsgruppe</a:t>
            </a:r>
          </a:p>
          <a:p>
            <a:r>
              <a:rPr lang="de-DE" dirty="0" smtClean="0"/>
              <a:t>Gemeinsames Projekttreffen 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Schlaglicht junge Wohnungslose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446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JuWolos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Interdisziplinäre Herausforderung </a:t>
            </a:r>
            <a:r>
              <a:rPr lang="de-DE" dirty="0" smtClean="0"/>
              <a:t>über Leistungs- und Organisationsgrenzen hinweg braucht abgestimmte Strategien und „Kümmerer“</a:t>
            </a:r>
          </a:p>
          <a:p>
            <a:r>
              <a:rPr lang="de-DE" dirty="0" smtClean="0"/>
              <a:t>Ordnungsämter, Job Center, Sozialhilfe, Jugendamt, mobile Jugendarbeit...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Es braucht </a:t>
            </a:r>
            <a:r>
              <a:rPr lang="de-DE" u="sng" dirty="0" smtClean="0"/>
              <a:t>auf junge Menschen </a:t>
            </a:r>
            <a:r>
              <a:rPr lang="de-DE" dirty="0" smtClean="0"/>
              <a:t>fachlich zugeschnittene Hilfen und Dienstleistungen  </a:t>
            </a:r>
          </a:p>
          <a:p>
            <a:pPr marL="0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53440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JuWolos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Gelingende Unterstützung über die Bildung von übergreifenden </a:t>
            </a:r>
            <a:r>
              <a:rPr lang="de-DE" b="1" dirty="0" smtClean="0"/>
              <a:t>„Komplexleistungen“ 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(finanziell und inhaltlich):</a:t>
            </a:r>
          </a:p>
          <a:p>
            <a:r>
              <a:rPr lang="de-DE" sz="2800" dirty="0" smtClean="0"/>
              <a:t>SGB II und v.a. 16 h SGB II</a:t>
            </a:r>
          </a:p>
          <a:p>
            <a:r>
              <a:rPr lang="de-DE" sz="2800" dirty="0" smtClean="0"/>
              <a:t>SGB VIII (</a:t>
            </a:r>
            <a:r>
              <a:rPr lang="de-DE" sz="2800" dirty="0" err="1" smtClean="0"/>
              <a:t>HzE</a:t>
            </a:r>
            <a:r>
              <a:rPr lang="de-DE" sz="2800" dirty="0" smtClean="0"/>
              <a:t>, § 13..)</a:t>
            </a:r>
          </a:p>
          <a:p>
            <a:r>
              <a:rPr lang="de-DE" sz="2800" dirty="0" smtClean="0"/>
              <a:t>SGB XII und SGB III……..</a:t>
            </a:r>
          </a:p>
          <a:p>
            <a:pPr marL="0" indent="0">
              <a:buNone/>
            </a:pPr>
            <a:r>
              <a:rPr lang="de-DE" dirty="0" smtClean="0"/>
              <a:t>Case Management muss eindeutig festgelegt und finanziert werden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2351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JuWolos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Information: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Projektberichte auf Homepage unter KVJS/Jugend/Modellvorhaben </a:t>
            </a:r>
          </a:p>
          <a:p>
            <a:pPr marL="0" indent="0">
              <a:buNone/>
            </a:pPr>
            <a:r>
              <a:rPr lang="de-DE" dirty="0" smtClean="0"/>
              <a:t>oder Neue Bausteine  </a:t>
            </a:r>
          </a:p>
          <a:p>
            <a:pPr marL="0" indent="0">
              <a:buNone/>
            </a:pPr>
            <a:r>
              <a:rPr lang="de-DE" dirty="0" smtClean="0"/>
              <a:t>und</a:t>
            </a:r>
          </a:p>
          <a:p>
            <a:pPr marL="0" indent="0">
              <a:buNone/>
            </a:pPr>
            <a:r>
              <a:rPr lang="de-DE" dirty="0" smtClean="0"/>
              <a:t>Frau </a:t>
            </a:r>
            <a:r>
              <a:rPr lang="de-DE" dirty="0" err="1" smtClean="0"/>
              <a:t>Gfrörer</a:t>
            </a:r>
            <a:r>
              <a:rPr lang="de-DE" dirty="0" smtClean="0"/>
              <a:t>, Frau Moll</a:t>
            </a:r>
          </a:p>
          <a:p>
            <a:pPr marL="0" indent="0">
              <a:buNone/>
            </a:pPr>
            <a:r>
              <a:rPr lang="de-DE" dirty="0" smtClean="0"/>
              <a:t>Herr Gerle, Frau Süßmilch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7036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Modellvorhaben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/>
              <a:t>Weitere Fragen zu den Modellvorhaben und ihren Ergebnissen?</a:t>
            </a:r>
          </a:p>
          <a:p>
            <a:pPr marL="0" indent="0">
              <a:buNone/>
            </a:pPr>
            <a:r>
              <a:rPr lang="de-DE" dirty="0"/>
              <a:t>	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b="1" dirty="0" smtClean="0"/>
              <a:t>Frau </a:t>
            </a:r>
            <a:r>
              <a:rPr lang="de-DE" b="1" dirty="0" err="1"/>
              <a:t>G</a:t>
            </a:r>
            <a:r>
              <a:rPr lang="de-DE" b="1" dirty="0" err="1" smtClean="0"/>
              <a:t>frörer</a:t>
            </a:r>
            <a:r>
              <a:rPr lang="de-DE" b="1" dirty="0" smtClean="0"/>
              <a:t>,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0711- 6375 - 443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	Ulrike.Gfroerer@kvjs.de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709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Verfahren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Vorauswahl im Begleitkreis im Mai 2018</a:t>
            </a:r>
          </a:p>
          <a:p>
            <a:r>
              <a:rPr lang="de-DE" dirty="0" smtClean="0"/>
              <a:t>Entscheidung des LJHA im Juli 2018 </a:t>
            </a:r>
          </a:p>
          <a:p>
            <a:r>
              <a:rPr lang="de-DE" dirty="0" smtClean="0"/>
              <a:t>Beginn der neuen Förderphase September 2018</a:t>
            </a:r>
          </a:p>
          <a:p>
            <a:pPr lvl="0"/>
            <a:r>
              <a:rPr lang="de-DE" dirty="0" smtClean="0"/>
              <a:t>Antragsformular </a:t>
            </a:r>
            <a:r>
              <a:rPr lang="de-DE" dirty="0"/>
              <a:t>und </a:t>
            </a:r>
            <a:r>
              <a:rPr lang="de-DE" dirty="0" smtClean="0"/>
              <a:t>Informationen auf </a:t>
            </a:r>
            <a:r>
              <a:rPr lang="de-DE" dirty="0"/>
              <a:t>der Homepage </a:t>
            </a:r>
            <a:r>
              <a:rPr lang="de-DE" dirty="0" smtClean="0"/>
              <a:t>des KVJS </a:t>
            </a:r>
            <a:r>
              <a:rPr lang="de-DE" dirty="0"/>
              <a:t>unter </a:t>
            </a:r>
            <a:r>
              <a:rPr lang="de-DE" dirty="0" smtClean="0"/>
              <a:t>KVJS/Jugend/Modellvorhaben </a:t>
            </a:r>
          </a:p>
          <a:p>
            <a:r>
              <a:rPr lang="de-DE" dirty="0" smtClean="0"/>
              <a:t>Ansprechpartnerin: Ulrike Gfrörer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573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Die Ergebnisse der Modellvorhaben werden systematisch gesichtet und </a:t>
            </a:r>
          </a:p>
          <a:p>
            <a:pPr marL="0" indent="0">
              <a:buNone/>
            </a:pPr>
            <a:r>
              <a:rPr lang="de-DE" dirty="0" smtClean="0"/>
              <a:t>je nach Vorhaben über </a:t>
            </a:r>
          </a:p>
          <a:p>
            <a:r>
              <a:rPr lang="de-DE" dirty="0" smtClean="0"/>
              <a:t>Abschlussberichte,</a:t>
            </a:r>
          </a:p>
          <a:p>
            <a:r>
              <a:rPr lang="de-DE" dirty="0" smtClean="0"/>
              <a:t>Fachtagungen,</a:t>
            </a:r>
          </a:p>
          <a:p>
            <a:r>
              <a:rPr lang="de-DE" dirty="0" smtClean="0"/>
              <a:t>Handbücher, Fachartikel</a:t>
            </a:r>
          </a:p>
          <a:p>
            <a:r>
              <a:rPr lang="de-DE" dirty="0" smtClean="0"/>
              <a:t>Vorstellung in Fachkreisen</a:t>
            </a:r>
          </a:p>
          <a:p>
            <a:pPr marL="0" indent="0">
              <a:buNone/>
            </a:pPr>
            <a:r>
              <a:rPr lang="de-DE" dirty="0"/>
              <a:t>v</a:t>
            </a:r>
            <a:r>
              <a:rPr lang="de-DE" dirty="0" smtClean="0"/>
              <a:t>erbreitet.</a:t>
            </a:r>
          </a:p>
        </p:txBody>
      </p:sp>
    </p:spTree>
    <p:extLst>
      <p:ext uri="{BB962C8B-B14F-4D97-AF65-F5344CB8AC3E}">
        <p14:creationId xmlns:p14="http://schemas.microsoft.com/office/powerpoint/2010/main" val="11866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Erfahrungen Migration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Unterschiedliche Projekte zeigen</a:t>
            </a:r>
            <a:r>
              <a:rPr lang="de-DE" dirty="0" smtClean="0"/>
              <a:t>: </a:t>
            </a:r>
          </a:p>
          <a:p>
            <a:pPr marL="0" indent="0">
              <a:buNone/>
            </a:pPr>
            <a:r>
              <a:rPr lang="de-DE" dirty="0" smtClean="0"/>
              <a:t>Muttersprachliche Angebote </a:t>
            </a:r>
          </a:p>
          <a:p>
            <a:pPr marL="0" indent="0">
              <a:buNone/>
            </a:pPr>
            <a:r>
              <a:rPr lang="de-DE" dirty="0" smtClean="0"/>
              <a:t>und/oder Sprach- und </a:t>
            </a:r>
            <a:r>
              <a:rPr lang="de-DE" dirty="0" err="1" smtClean="0"/>
              <a:t>Kulturmittler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sind für den </a:t>
            </a:r>
          </a:p>
          <a:p>
            <a:pPr marL="0" indent="0">
              <a:buNone/>
            </a:pPr>
            <a:r>
              <a:rPr lang="de-DE" dirty="0" smtClean="0"/>
              <a:t>(schnellen und nachhaltigen) Erfolg </a:t>
            </a:r>
          </a:p>
          <a:p>
            <a:pPr marL="0" indent="0">
              <a:buNone/>
            </a:pPr>
            <a:r>
              <a:rPr lang="de-DE" dirty="0" smtClean="0"/>
              <a:t>pädagogischer Angebote </a:t>
            </a:r>
          </a:p>
          <a:p>
            <a:pPr marL="0" indent="0">
              <a:buNone/>
            </a:pPr>
            <a:r>
              <a:rPr lang="de-DE" dirty="0" smtClean="0"/>
              <a:t>sehr wichtig und </a:t>
            </a:r>
          </a:p>
          <a:p>
            <a:pPr marL="0" indent="0">
              <a:buNone/>
            </a:pPr>
            <a:r>
              <a:rPr lang="de-DE" dirty="0" smtClean="0"/>
              <a:t>fördern </a:t>
            </a:r>
            <a:r>
              <a:rPr lang="de-DE" dirty="0"/>
              <a:t>dennoch </a:t>
            </a:r>
            <a:r>
              <a:rPr lang="de-DE" dirty="0" smtClean="0"/>
              <a:t>wirksam die Integration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235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Schule / Jugendhilfe</a:t>
            </a:r>
            <a:br>
              <a:rPr lang="de-DE" dirty="0" smtClean="0"/>
            </a:br>
            <a:r>
              <a:rPr lang="de-DE" dirty="0" smtClean="0"/>
              <a:t>BUS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Modellvorhaben BUS – </a:t>
            </a:r>
          </a:p>
          <a:p>
            <a:pPr marL="0" indent="0">
              <a:buNone/>
            </a:pPr>
            <a:r>
              <a:rPr lang="de-DE" sz="2800" dirty="0" smtClean="0"/>
              <a:t>Aufbau tragfähiger </a:t>
            </a:r>
            <a:r>
              <a:rPr lang="de-DE" sz="2800" b="1" dirty="0" smtClean="0"/>
              <a:t>B</a:t>
            </a:r>
            <a:r>
              <a:rPr lang="de-DE" sz="2800" dirty="0" smtClean="0"/>
              <a:t>eratungs- und </a:t>
            </a:r>
            <a:r>
              <a:rPr lang="de-DE" sz="2800" b="1" dirty="0" smtClean="0"/>
              <a:t>U</a:t>
            </a:r>
            <a:r>
              <a:rPr lang="de-DE" sz="2800" dirty="0" smtClean="0"/>
              <a:t>nterstützungsstrukturen an drei Tübinger </a:t>
            </a:r>
            <a:r>
              <a:rPr lang="de-DE" sz="2800" b="1" dirty="0" smtClean="0"/>
              <a:t>S</a:t>
            </a:r>
            <a:r>
              <a:rPr lang="de-DE" sz="2800" dirty="0" smtClean="0"/>
              <a:t>chulen</a:t>
            </a:r>
          </a:p>
          <a:p>
            <a:pPr marL="0" indent="0">
              <a:buNone/>
            </a:pPr>
            <a:r>
              <a:rPr lang="de-DE" sz="2400" dirty="0" smtClean="0"/>
              <a:t>Wissenschaftlich begleitet über Institut für Sozialpädagogische Forschung Mainz (</a:t>
            </a:r>
            <a:r>
              <a:rPr lang="de-DE" sz="2400" dirty="0" err="1" smtClean="0"/>
              <a:t>ism</a:t>
            </a:r>
            <a:r>
              <a:rPr lang="de-DE" sz="2400" dirty="0" smtClean="0"/>
              <a:t>)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800" b="1" dirty="0" smtClean="0"/>
              <a:t>Die Komplexität der Zusammenarbeit ist sehr lohnenswert, aber aufwändig in der Steuerung</a:t>
            </a:r>
          </a:p>
          <a:p>
            <a:pPr marL="0" indent="0">
              <a:buNone/>
            </a:pPr>
            <a:endParaRPr lang="de-DE" sz="2800" dirty="0" smtClean="0"/>
          </a:p>
          <a:p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8391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Notwendig, 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um </a:t>
            </a:r>
            <a:r>
              <a:rPr lang="de-DE" b="1" dirty="0"/>
              <a:t>gute Effekte zu erzielen </a:t>
            </a:r>
          </a:p>
          <a:p>
            <a:pPr marL="0" indent="0">
              <a:buNone/>
            </a:pPr>
            <a:r>
              <a:rPr lang="de-DE" b="1" dirty="0"/>
              <a:t>sind spezifische Zeitressourcen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für die Steuerung der Kooperation </a:t>
            </a:r>
          </a:p>
          <a:p>
            <a:r>
              <a:rPr lang="de-DE" dirty="0"/>
              <a:t>die fallunspezifische Zusammenarbeit </a:t>
            </a:r>
          </a:p>
          <a:p>
            <a:r>
              <a:rPr lang="de-DE" dirty="0"/>
              <a:t>die Zusammenarbeit im Einzelfall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585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Fallübergreifende </a:t>
            </a:r>
          </a:p>
          <a:p>
            <a:pPr marL="0" indent="0">
              <a:buNone/>
            </a:pPr>
            <a:r>
              <a:rPr lang="de-DE" dirty="0" smtClean="0"/>
              <a:t>Kontaktmöglichkeiten, </a:t>
            </a:r>
          </a:p>
          <a:p>
            <a:pPr marL="0" indent="0">
              <a:buNone/>
            </a:pPr>
            <a:r>
              <a:rPr lang="de-DE" dirty="0" smtClean="0"/>
              <a:t>in denen die Zusammenarbeit </a:t>
            </a:r>
          </a:p>
          <a:p>
            <a:pPr marL="0" indent="0">
              <a:buNone/>
            </a:pPr>
            <a:r>
              <a:rPr lang="de-DE" dirty="0" smtClean="0"/>
              <a:t>Struktur und Kontinuität erhält,</a:t>
            </a:r>
          </a:p>
          <a:p>
            <a:pPr marL="0" indent="0">
              <a:buNone/>
            </a:pPr>
            <a:r>
              <a:rPr lang="de-DE" dirty="0" smtClean="0"/>
              <a:t>müssen </a:t>
            </a:r>
            <a:r>
              <a:rPr lang="de-DE" u="sng" dirty="0" smtClean="0"/>
              <a:t>strukturell</a:t>
            </a:r>
            <a:r>
              <a:rPr lang="de-DE" dirty="0" smtClean="0"/>
              <a:t> </a:t>
            </a:r>
            <a:r>
              <a:rPr lang="de-DE" u="sng" dirty="0" smtClean="0"/>
              <a:t>organisiert</a:t>
            </a:r>
            <a:r>
              <a:rPr lang="de-DE" dirty="0" smtClean="0"/>
              <a:t> werden, </a:t>
            </a:r>
          </a:p>
          <a:p>
            <a:pPr marL="0" indent="0">
              <a:buNone/>
            </a:pPr>
            <a:r>
              <a:rPr lang="de-DE" sz="2800" dirty="0"/>
              <a:t>b</a:t>
            </a:r>
            <a:r>
              <a:rPr lang="de-DE" sz="2800" dirty="0" smtClean="0"/>
              <a:t>spw. Steuerungsgruppe, </a:t>
            </a:r>
          </a:p>
          <a:p>
            <a:pPr marL="0" indent="0">
              <a:buNone/>
            </a:pPr>
            <a:r>
              <a:rPr lang="de-DE" sz="2800" dirty="0"/>
              <a:t>feste Arbeitsgruppen (Kernteams) in den Schulen </a:t>
            </a:r>
            <a:r>
              <a:rPr lang="de-DE" sz="2800" dirty="0" err="1"/>
              <a:t>Daylies</a:t>
            </a:r>
            <a:r>
              <a:rPr lang="de-DE" sz="2800" dirty="0"/>
              <a:t> </a:t>
            </a:r>
            <a:r>
              <a:rPr lang="de-DE" sz="2800" dirty="0" smtClean="0"/>
              <a:t>…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84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Die Zusammenarbeit im Fall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gelingt effektiv und gut, wenn </a:t>
            </a:r>
            <a:r>
              <a:rPr lang="de-DE" dirty="0"/>
              <a:t>sie </a:t>
            </a:r>
          </a:p>
          <a:p>
            <a:pPr marL="0" indent="0">
              <a:buNone/>
            </a:pPr>
            <a:r>
              <a:rPr lang="de-DE" u="sng" dirty="0" smtClean="0"/>
              <a:t>methodisch </a:t>
            </a:r>
            <a:r>
              <a:rPr lang="de-DE" dirty="0" smtClean="0"/>
              <a:t>angelegt </a:t>
            </a:r>
            <a:r>
              <a:rPr lang="de-DE" dirty="0"/>
              <a:t>ist </a:t>
            </a:r>
            <a:r>
              <a:rPr lang="de-DE" dirty="0" smtClean="0"/>
              <a:t>(</a:t>
            </a:r>
            <a:r>
              <a:rPr lang="de-DE" dirty="0"/>
              <a:t>Praxisberatungsmodell o.ä.) </a:t>
            </a:r>
          </a:p>
          <a:p>
            <a:pPr marL="0" indent="0">
              <a:buNone/>
            </a:pPr>
            <a:r>
              <a:rPr lang="de-DE" dirty="0" smtClean="0"/>
              <a:t>und </a:t>
            </a:r>
            <a:r>
              <a:rPr lang="de-DE" dirty="0"/>
              <a:t>bei Bedarf </a:t>
            </a:r>
          </a:p>
          <a:p>
            <a:pPr marL="0" indent="0">
              <a:buNone/>
            </a:pPr>
            <a:r>
              <a:rPr lang="de-DE" u="sng" dirty="0" smtClean="0"/>
              <a:t>extern</a:t>
            </a:r>
            <a:r>
              <a:rPr lang="de-DE" dirty="0" smtClean="0"/>
              <a:t> (Supervision, Praxisberatung)</a:t>
            </a:r>
          </a:p>
          <a:p>
            <a:pPr marL="0" indent="0">
              <a:buNone/>
            </a:pPr>
            <a:r>
              <a:rPr lang="de-DE" dirty="0" smtClean="0"/>
              <a:t>unterstützt </a:t>
            </a:r>
            <a:r>
              <a:rPr lang="de-DE" dirty="0"/>
              <a:t>wird</a:t>
            </a:r>
          </a:p>
        </p:txBody>
      </p:sp>
    </p:spTree>
    <p:extLst>
      <p:ext uri="{BB962C8B-B14F-4D97-AF65-F5344CB8AC3E}">
        <p14:creationId xmlns:p14="http://schemas.microsoft.com/office/powerpoint/2010/main" val="365863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VJS_Vorlage">
  <a:themeElements>
    <a:clrScheme name="KVJS">
      <a:dk1>
        <a:srgbClr val="0C5A96"/>
      </a:dk1>
      <a:lt1>
        <a:srgbClr val="FFFFFF"/>
      </a:lt1>
      <a:dk2>
        <a:srgbClr val="0C5A96"/>
      </a:dk2>
      <a:lt2>
        <a:srgbClr val="FFFFFF"/>
      </a:lt2>
      <a:accent1>
        <a:srgbClr val="C5E1FE"/>
      </a:accent1>
      <a:accent2>
        <a:srgbClr val="4C80AF"/>
      </a:accent2>
      <a:accent3>
        <a:srgbClr val="084370"/>
      </a:accent3>
      <a:accent4>
        <a:srgbClr val="D8D8D8"/>
      </a:accent4>
      <a:accent5>
        <a:srgbClr val="7F7F7F"/>
      </a:accent5>
      <a:accent6>
        <a:srgbClr val="2E3C45"/>
      </a:accent6>
      <a:hlink>
        <a:srgbClr val="306060"/>
      </a:hlink>
      <a:folHlink>
        <a:srgbClr val="5EAEA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KVJS_Vorlage</Template>
  <TotalTime>0</TotalTime>
  <Words>793</Words>
  <Application>Microsoft Office PowerPoint</Application>
  <PresentationFormat>Bildschirmpräsentation (4:3)</PresentationFormat>
  <Paragraphs>191</Paragraphs>
  <Slides>27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KVJS_Vorlage</vt:lpstr>
      <vt:lpstr>Modellvorhaben  Kinder- und Jugendhilfe </vt:lpstr>
      <vt:lpstr>Förderung</vt:lpstr>
      <vt:lpstr>Verfahren</vt:lpstr>
      <vt:lpstr>Ergebnisse </vt:lpstr>
      <vt:lpstr>Erfahrungen Migration </vt:lpstr>
      <vt:lpstr>Schule / Jugendhilfe BUS</vt:lpstr>
      <vt:lpstr>BUS</vt:lpstr>
      <vt:lpstr>BUS</vt:lpstr>
      <vt:lpstr>BUS</vt:lpstr>
      <vt:lpstr>BUS</vt:lpstr>
      <vt:lpstr>Integrationshilfe Kinderbetreuung</vt:lpstr>
      <vt:lpstr>Eine Kita für Alle</vt:lpstr>
      <vt:lpstr>Eine Kita für Alle</vt:lpstr>
      <vt:lpstr> Eine Kita für Alle </vt:lpstr>
      <vt:lpstr>Eine Kita für Alle</vt:lpstr>
      <vt:lpstr>„Partiprojekt“ KIDS- Leonberg </vt:lpstr>
      <vt:lpstr>„Partiprojekt“ KIDS- Leonberg </vt:lpstr>
      <vt:lpstr>„Partiprojekt“ KIDS- Leonberg </vt:lpstr>
      <vt:lpstr>„Partiprojekt“ / Hilfeplanung</vt:lpstr>
      <vt:lpstr>Junge Wohnungslose JuWolos </vt:lpstr>
      <vt:lpstr>Junge Wohnungslose</vt:lpstr>
      <vt:lpstr>JuWolos</vt:lpstr>
      <vt:lpstr>JuWolos</vt:lpstr>
      <vt:lpstr>JuWolos</vt:lpstr>
      <vt:lpstr>JuWolos </vt:lpstr>
      <vt:lpstr>JuWolos </vt:lpstr>
      <vt:lpstr>Modellvorhaben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Modellvorhaben  Kinder- und Jugendhilfe</dc:title>
  <dc:creator>Gfrörer, Ulrike</dc:creator>
  <cp:lastModifiedBy>Gfrörer, Ulrike</cp:lastModifiedBy>
  <cp:revision>41</cp:revision>
  <cp:lastPrinted>2018-01-29T09:32:59Z</cp:lastPrinted>
  <dcterms:created xsi:type="dcterms:W3CDTF">2017-12-20T07:44:37Z</dcterms:created>
  <dcterms:modified xsi:type="dcterms:W3CDTF">2018-03-12T13:50:41Z</dcterms:modified>
  <cp:category>Vorlage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fgezeichnet von">
    <vt:lpwstr>mf</vt:lpwstr>
  </property>
</Properties>
</file>